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Graphik"/>
        <a:ea typeface="Graphik"/>
        <a:cs typeface="Graphik"/>
        <a:sym typeface="Graphi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254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ff" i="off">
        <a:font>
          <a:latin typeface="Graphik Medium"/>
          <a:ea typeface="Graphik Medium"/>
          <a:cs typeface="Graphik Medium"/>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9A9A9"/>
              </a:solidFill>
              <a:prstDash val="solid"/>
              <a:miter lim="400000"/>
            </a:ln>
          </a:top>
          <a:bottom>
            <a:ln w="381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381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 Id="rId3" Type="http://schemas.openxmlformats.org/officeDocument/2006/relationships/hyperlink" Target="http://localhost:8888/notebooks/Documents/Qiskit/Presentation/Programs/QFT-OneQubit.ipynb" TargetMode="External"/><Relationship Id="rId4" Type="http://schemas.openxmlformats.org/officeDocument/2006/relationships/hyperlink" Target="http://localhost:8888/notebooks/Documents/Qiskit/Presentation/Programs/QFT-TwoQubits.ipynb" TargetMode="External"/><Relationship Id="rId5" Type="http://schemas.openxmlformats.org/officeDocument/2006/relationships/hyperlink" Target="http://localhost:8888/notebooks/Documents/Qiskit/Presentation/Programs/QFT-ThreeQubits.ipynb" TargetMode="External"/></Relationships>

</file>

<file path=ppt/notesSlides/_rels/notesSlide12.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 Id="rId3" Type="http://schemas.openxmlformats.org/officeDocument/2006/relationships/hyperlink" Target="http://localhost:8888/notebooks/Documents/Qiskit/Presentation/Programs/Two-qubitState.ipynb" TargetMode="External"/></Relationships>

</file>

<file path=ppt/notesSlides/_rels/notesSlide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Quantum computers are machines that use the properties of quantum physics to store data and perform computations. This can be extremely advantageous for certain tasks where they could vastly outperform even our best supercomputers.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http://localhost:8888/notebooks/Documents/Qiskit/Presentation/Programs/CP-Gate.ipynb</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rPr u="sng">
                <a:hlinkClick r:id="rId3" invalidUrl="" action="" tgtFrame="" tooltip="" history="1" highlightClick="0" endSnd="0"/>
              </a:rPr>
              <a:t>http://localhost:8888/notebooks/Documents/Qiskit/Presentation/Programs/QFT-OneQubit.ipynb</a:t>
            </a:r>
          </a:p>
          <a:p>
            <a:pPr/>
            <a:r>
              <a:rPr u="sng">
                <a:hlinkClick r:id="rId4" invalidUrl="" action="" tgtFrame="" tooltip="" history="1" highlightClick="0" endSnd="0"/>
              </a:rPr>
              <a:t>http://localhost:8888/notebooks/Documents/Qiskit/Presentation/Programs/QFT-TwoQubits.ipynb</a:t>
            </a:r>
          </a:p>
          <a:p>
            <a:pPr/>
            <a:r>
              <a:rPr u="sng">
                <a:hlinkClick r:id="rId5" invalidUrl="" action="" tgtFrame="" tooltip="" history="1" highlightClick="0" endSnd="0"/>
              </a:rPr>
              <a:t>http://localhost:8888/notebooks/Documents/Qiskit/Presentation/Programs/QFT-ThreeQubits.ipynb</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http://localhost:8888/notebooks/Documents/Qiskit/Presentation/Programs/QPE.ipynb</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http://localhost:8888/notebooks/Documents/Qiskit/Presentation/Programs/IBMQ-account.ipynb</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http://localhost:8888/notebooks/Documents/Qiskit/Presentation/Programs/HelloWorld.ipynb</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http://localhost:8888/notebooks/Documents/Qiskit/Presentation/Programs/QubitInitaisation.ipynb</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http://localhost:8888/notebooks/Documents/Qiskit/Presentation/Programs/HadamardGate.ipynb</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http://localhost:8888/notebooks/Documents/Qiskit/Presentation/Programs/XGate.ipynb#</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http://localhost:8888/notebooks/Documents/Qiskit/Presentation/Programs/Two-qubitState.ipynb</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http://localhost:8888/notebooks/Documents/Qiskit/Presentation/Programs/Entanglement.ipynb#</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http://localhost:8888/notebooks/Documents/Qiskit/Presentation/Programs/Entanglement.ipynb#</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resentation Title"/>
          <p:cNvSpPr txBox="1"/>
          <p:nvPr>
            <p:ph type="title" hasCustomPrompt="1"/>
          </p:nvPr>
        </p:nvSpPr>
        <p:spPr>
          <a:xfrm>
            <a:off x="1270000" y="3289300"/>
            <a:ext cx="21844000" cy="3879454"/>
          </a:xfrm>
          <a:prstGeom prst="rect">
            <a:avLst/>
          </a:prstGeom>
        </p:spPr>
        <p:txBody>
          <a:bodyPr/>
          <a:lstStyle>
            <a:lvl1pPr defTabSz="2438338">
              <a:lnSpc>
                <a:spcPct val="90000"/>
              </a:lnSpc>
              <a:defRPr spc="-348" sz="11600">
                <a:gradFill flip="none" rotWithShape="1">
                  <a:gsLst>
                    <a:gs pos="0">
                      <a:srgbClr val="1E98FD"/>
                    </a:gs>
                    <a:gs pos="100000">
                      <a:srgbClr val="FF00F7"/>
                    </a:gs>
                  </a:gsLst>
                  <a:lin ang="3960000" scaled="0"/>
                </a:gradFill>
              </a:defRPr>
            </a:lvl1pPr>
          </a:lstStyle>
          <a:p>
            <a:pPr/>
            <a:r>
              <a:t>Presentation Title</a:t>
            </a:r>
          </a:p>
        </p:txBody>
      </p:sp>
      <p:sp>
        <p:nvSpPr>
          <p:cNvPr id="12" name="Author and Date"/>
          <p:cNvSpPr txBox="1"/>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latin typeface="Graphik Medium"/>
                <a:ea typeface="Graphik Medium"/>
                <a:cs typeface="Graphik Medium"/>
                <a:sym typeface="Graphik Medium"/>
              </a:defRPr>
            </a:lvl1pPr>
          </a:lstStyle>
          <a:p>
            <a:pPr/>
            <a:r>
              <a:t>Author and Date</a:t>
            </a:r>
          </a:p>
        </p:txBody>
      </p:sp>
      <p:sp>
        <p:nvSpPr>
          <p:cNvPr id="13" name="Body Level One…"/>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latin typeface="Graphik Medium"/>
                <a:ea typeface="Graphik Medium"/>
                <a:cs typeface="Graphik Medium"/>
                <a:sym typeface="Graphik Medium"/>
              </a:defRPr>
            </a:lvl1pPr>
            <a:lvl2pPr marL="0" indent="0" algn="ctr" defTabSz="825500">
              <a:spcBef>
                <a:spcPts val="0"/>
              </a:spcBef>
              <a:buClrTx/>
              <a:buSzTx/>
              <a:buNone/>
              <a:defRPr sz="6400">
                <a:latin typeface="Graphik Medium"/>
                <a:ea typeface="Graphik Medium"/>
                <a:cs typeface="Graphik Medium"/>
                <a:sym typeface="Graphik Medium"/>
              </a:defRPr>
            </a:lvl2pPr>
            <a:lvl3pPr marL="0" indent="0" algn="ctr" defTabSz="825500">
              <a:spcBef>
                <a:spcPts val="0"/>
              </a:spcBef>
              <a:buClrTx/>
              <a:buSzTx/>
              <a:buNone/>
              <a:defRPr sz="6400">
                <a:latin typeface="Graphik Medium"/>
                <a:ea typeface="Graphik Medium"/>
                <a:cs typeface="Graphik Medium"/>
                <a:sym typeface="Graphik Medium"/>
              </a:defRPr>
            </a:lvl3pPr>
            <a:lvl4pPr marL="0" indent="0" algn="ctr" defTabSz="825500">
              <a:spcBef>
                <a:spcPts val="0"/>
              </a:spcBef>
              <a:buClrTx/>
              <a:buSzTx/>
              <a:buNone/>
              <a:defRPr sz="6400">
                <a:latin typeface="Graphik Medium"/>
                <a:ea typeface="Graphik Medium"/>
                <a:cs typeface="Graphik Medium"/>
                <a:sym typeface="Graphik Medium"/>
              </a:defRPr>
            </a:lvl4pPr>
            <a:lvl5pPr marL="0" indent="0" algn="ctr" defTabSz="825500">
              <a:spcBef>
                <a:spcPts val="0"/>
              </a:spcBef>
              <a:buClrTx/>
              <a:buSzTx/>
              <a:buNone/>
              <a:defRPr sz="6400">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70000" y="4927600"/>
            <a:ext cx="21844000" cy="3902869"/>
          </a:xfrm>
          <a:prstGeom prst="rect">
            <a:avLst/>
          </a:prstGeom>
        </p:spPr>
        <p:txBody>
          <a:bodyPr anchor="ctr"/>
          <a:lstStyle>
            <a:lvl1pPr marL="0" indent="0" algn="ctr">
              <a:spcBef>
                <a:spcPts val="0"/>
              </a:spcBef>
              <a:buClrTx/>
              <a:buSzTx/>
              <a:buNone/>
              <a:defRPr spc="-252" sz="8400">
                <a:gradFill flip="none" rotWithShape="1">
                  <a:gsLst>
                    <a:gs pos="0">
                      <a:srgbClr val="1E98FD"/>
                    </a:gs>
                    <a:gs pos="100000">
                      <a:srgbClr val="FF00F7"/>
                    </a:gs>
                  </a:gsLst>
                  <a:lin ang="3960000" scaled="0"/>
                </a:gradFill>
                <a:latin typeface="Graphik Medium"/>
                <a:ea typeface="Graphik Medium"/>
                <a:cs typeface="Graphik Medium"/>
                <a:sym typeface="Graphik Medium"/>
              </a:defRPr>
            </a:lvl1pPr>
            <a:lvl2pPr marL="0" indent="457200" algn="ctr">
              <a:spcBef>
                <a:spcPts val="0"/>
              </a:spcBef>
              <a:buClrTx/>
              <a:buSzTx/>
              <a:buNone/>
              <a:defRPr spc="-252" sz="8400">
                <a:gradFill flip="none" rotWithShape="1">
                  <a:gsLst>
                    <a:gs pos="0">
                      <a:srgbClr val="1E98FD"/>
                    </a:gs>
                    <a:gs pos="100000">
                      <a:srgbClr val="FF00F7"/>
                    </a:gs>
                  </a:gsLst>
                  <a:lin ang="3960000" scaled="0"/>
                </a:gradFill>
                <a:latin typeface="Graphik Medium"/>
                <a:ea typeface="Graphik Medium"/>
                <a:cs typeface="Graphik Medium"/>
                <a:sym typeface="Graphik Medium"/>
              </a:defRPr>
            </a:lvl2pPr>
            <a:lvl3pPr marL="0" indent="914400" algn="ctr">
              <a:spcBef>
                <a:spcPts val="0"/>
              </a:spcBef>
              <a:buClrTx/>
              <a:buSzTx/>
              <a:buNone/>
              <a:defRPr spc="-252" sz="8400">
                <a:gradFill flip="none" rotWithShape="1">
                  <a:gsLst>
                    <a:gs pos="0">
                      <a:srgbClr val="1E98FD"/>
                    </a:gs>
                    <a:gs pos="100000">
                      <a:srgbClr val="FF00F7"/>
                    </a:gs>
                  </a:gsLst>
                  <a:lin ang="3960000" scaled="0"/>
                </a:gradFill>
                <a:latin typeface="Graphik Medium"/>
                <a:ea typeface="Graphik Medium"/>
                <a:cs typeface="Graphik Medium"/>
                <a:sym typeface="Graphik Medium"/>
              </a:defRPr>
            </a:lvl3pPr>
            <a:lvl4pPr marL="0" indent="1371600" algn="ctr">
              <a:spcBef>
                <a:spcPts val="0"/>
              </a:spcBef>
              <a:buClrTx/>
              <a:buSzTx/>
              <a:buNone/>
              <a:defRPr spc="-252" sz="8400">
                <a:gradFill flip="none" rotWithShape="1">
                  <a:gsLst>
                    <a:gs pos="0">
                      <a:srgbClr val="1E98FD"/>
                    </a:gs>
                    <a:gs pos="100000">
                      <a:srgbClr val="FF00F7"/>
                    </a:gs>
                  </a:gsLst>
                  <a:lin ang="3960000" scaled="0"/>
                </a:gradFill>
                <a:latin typeface="Graphik Medium"/>
                <a:ea typeface="Graphik Medium"/>
                <a:cs typeface="Graphik Medium"/>
                <a:sym typeface="Graphik Medium"/>
              </a:defRPr>
            </a:lvl4pPr>
            <a:lvl5pPr marL="0" indent="1828800" algn="ctr">
              <a:spcBef>
                <a:spcPts val="0"/>
              </a:spcBef>
              <a:buClrTx/>
              <a:buSzTx/>
              <a:buNone/>
              <a:defRPr spc="-252" sz="8400">
                <a:gradFill flip="none" rotWithShape="1">
                  <a:gsLst>
                    <a:gs pos="0">
                      <a:srgbClr val="1E98FD"/>
                    </a:gs>
                    <a:gs pos="100000">
                      <a:srgbClr val="FF00F7"/>
                    </a:gs>
                  </a:gsLst>
                  <a:lin ang="3960000" scaled="0"/>
                </a:gradFill>
                <a:latin typeface="Graphik Medium"/>
                <a:ea typeface="Graphik Medium"/>
                <a:cs typeface="Graphik Medium"/>
                <a:sym typeface="Graphik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Graphik Semibold"/>
              </a:defRPr>
            </a:lvl1pPr>
            <a:lvl2pPr marL="0" indent="4572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Graphik Semibold"/>
              </a:defRPr>
            </a:lvl2pPr>
            <a:lvl3pPr marL="0" indent="9144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Graphik Semibold"/>
              </a:defRPr>
            </a:lvl3pPr>
            <a:lvl4pPr marL="0" indent="13716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Graphik Semibold"/>
              </a:defRPr>
            </a:lvl4pPr>
            <a:lvl5pPr marL="0" indent="18288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Graphik Semibold"/>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latin typeface="Graphik Medium"/>
                <a:ea typeface="Graphik Medium"/>
                <a:cs typeface="Graphik Medium"/>
                <a:sym typeface="Graphik Medium"/>
              </a:defRPr>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latin typeface="Graphik Medium"/>
                <a:ea typeface="Graphik Medium"/>
                <a:cs typeface="Graphik Medium"/>
                <a:sym typeface="Graphik Medium"/>
              </a:defRPr>
            </a:lvl1pPr>
          </a:lstStyle>
          <a:p>
            <a:pPr/>
            <a:r>
              <a:t>Attribution</a:t>
            </a:r>
          </a:p>
        </p:txBody>
      </p:sp>
      <p:sp>
        <p:nvSpPr>
          <p:cNvPr id="116" name="Body Level One…"/>
          <p:cNvSpPr txBox="1"/>
          <p:nvPr>
            <p:ph type="body" sz="half" idx="1" hasCustomPrompt="1"/>
          </p:nvPr>
        </p:nvSpPr>
        <p:spPr>
          <a:xfrm>
            <a:off x="1270000" y="5141969"/>
            <a:ext cx="21844000" cy="3430191"/>
          </a:xfrm>
          <a:prstGeom prst="rect">
            <a:avLst/>
          </a:prstGeom>
        </p:spPr>
        <p:txBody>
          <a:bodyPr anchor="ctr"/>
          <a:lstStyle>
            <a:lvl1pPr marL="0" indent="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Graphik Semibold"/>
              </a:defRPr>
            </a:lvl1pPr>
            <a:lvl2pPr marL="0" indent="4572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Graphik Semibold"/>
              </a:defRPr>
            </a:lvl2pPr>
            <a:lvl3pPr marL="0" indent="9144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Graphik Semibold"/>
              </a:defRPr>
            </a:lvl3pPr>
            <a:lvl4pPr marL="0" indent="13716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Graphik Semibold"/>
              </a:defRPr>
            </a:lvl4pPr>
            <a:lvl5pPr marL="0" indent="18288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Graphik Semibold"/>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988149250_2145x1620.jpg"/>
          <p:cNvSpPr/>
          <p:nvPr>
            <p:ph type="pic" sz="half" idx="21"/>
          </p:nvPr>
        </p:nvSpPr>
        <p:spPr>
          <a:xfrm>
            <a:off x="12192000" y="4813300"/>
            <a:ext cx="12192000" cy="9207945"/>
          </a:xfrm>
          <a:prstGeom prst="rect">
            <a:avLst/>
          </a:prstGeom>
        </p:spPr>
        <p:txBody>
          <a:bodyPr lIns="91439" tIns="45719" rIns="91439" bIns="45719">
            <a:noAutofit/>
          </a:bodyPr>
          <a:lstStyle/>
          <a:p>
            <a:pPr/>
          </a:p>
        </p:txBody>
      </p:sp>
      <p:sp>
        <p:nvSpPr>
          <p:cNvPr id="125" name="1169517375_2880x1920.jpg"/>
          <p:cNvSpPr/>
          <p:nvPr>
            <p:ph type="pic" sz="half" idx="22"/>
          </p:nvPr>
        </p:nvSpPr>
        <p:spPr>
          <a:xfrm>
            <a:off x="12192000" y="-628650"/>
            <a:ext cx="12192000" cy="8128000"/>
          </a:xfrm>
          <a:prstGeom prst="rect">
            <a:avLst/>
          </a:prstGeom>
        </p:spPr>
        <p:txBody>
          <a:bodyPr lIns="91439" tIns="45719" rIns="91439" bIns="45719">
            <a:noAutofit/>
          </a:bodyPr>
          <a:lstStyle/>
          <a:p>
            <a:pPr/>
          </a:p>
        </p:txBody>
      </p:sp>
      <p:sp>
        <p:nvSpPr>
          <p:cNvPr id="126" name="184386109_2439x1626.jpg"/>
          <p:cNvSpPr/>
          <p:nvPr>
            <p:ph type="pic" idx="23"/>
          </p:nvPr>
        </p:nvSpPr>
        <p:spPr>
          <a:xfrm>
            <a:off x="-4203700" y="0"/>
            <a:ext cx="20574000" cy="137160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1169517375_2880x1920.jpg"/>
          <p:cNvSpPr/>
          <p:nvPr>
            <p:ph type="pic" idx="21"/>
          </p:nvPr>
        </p:nvSpPr>
        <p:spPr>
          <a:xfrm>
            <a:off x="0" y="-1270000"/>
            <a:ext cx="24384000" cy="16256001"/>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1169517375_2880x1920.jpg"/>
          <p:cNvSpPr/>
          <p:nvPr>
            <p:ph type="pic" idx="21"/>
          </p:nvPr>
        </p:nvSpPr>
        <p:spPr>
          <a:xfrm>
            <a:off x="0" y="-1270000"/>
            <a:ext cx="24384000" cy="16256001"/>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FFFFFF"/>
                </a:solidFill>
                <a:latin typeface="Graphik Medium"/>
                <a:ea typeface="Graphik Medium"/>
                <a:cs typeface="Graphik Medium"/>
                <a:sym typeface="Graphik Medium"/>
              </a:defRPr>
            </a:lvl1pPr>
          </a:lstStyle>
          <a:p>
            <a:pPr/>
            <a:r>
              <a:t>Author and Date</a:t>
            </a:r>
          </a:p>
        </p:txBody>
      </p:sp>
      <p:sp>
        <p:nvSpPr>
          <p:cNvPr id="23" name="Presentation Title"/>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solidFill>
                  <a:srgbClr val="FFFFFF"/>
                </a:solidFill>
              </a:defRPr>
            </a:lvl1pPr>
          </a:lstStyle>
          <a:p>
            <a:pPr/>
            <a:r>
              <a:t>Presentation Title</a:t>
            </a:r>
          </a:p>
        </p:txBody>
      </p:sp>
      <p:sp>
        <p:nvSpPr>
          <p:cNvPr id="24" name="Body Level One…"/>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FFFFFF"/>
                </a:solidFill>
                <a:latin typeface="Graphik Medium"/>
                <a:ea typeface="Graphik Medium"/>
                <a:cs typeface="Graphik Medium"/>
                <a:sym typeface="Graphik Medium"/>
              </a:defRPr>
            </a:lvl1pPr>
            <a:lvl2pPr marL="0" indent="0" algn="ctr" defTabSz="825500">
              <a:spcBef>
                <a:spcPts val="0"/>
              </a:spcBef>
              <a:buClrTx/>
              <a:buSzTx/>
              <a:buNone/>
              <a:defRPr sz="6400">
                <a:solidFill>
                  <a:srgbClr val="FFFFFF"/>
                </a:solidFill>
                <a:latin typeface="Graphik Medium"/>
                <a:ea typeface="Graphik Medium"/>
                <a:cs typeface="Graphik Medium"/>
                <a:sym typeface="Graphik Medium"/>
              </a:defRPr>
            </a:lvl2pPr>
            <a:lvl3pPr marL="0" indent="0" algn="ctr" defTabSz="825500">
              <a:spcBef>
                <a:spcPts val="0"/>
              </a:spcBef>
              <a:buClrTx/>
              <a:buSzTx/>
              <a:buNone/>
              <a:defRPr sz="6400">
                <a:solidFill>
                  <a:srgbClr val="FFFFFF"/>
                </a:solidFill>
                <a:latin typeface="Graphik Medium"/>
                <a:ea typeface="Graphik Medium"/>
                <a:cs typeface="Graphik Medium"/>
                <a:sym typeface="Graphik Medium"/>
              </a:defRPr>
            </a:lvl3pPr>
            <a:lvl4pPr marL="0" indent="0" algn="ctr" defTabSz="825500">
              <a:spcBef>
                <a:spcPts val="0"/>
              </a:spcBef>
              <a:buClrTx/>
              <a:buSzTx/>
              <a:buNone/>
              <a:defRPr sz="6400">
                <a:solidFill>
                  <a:srgbClr val="FFFFFF"/>
                </a:solidFill>
                <a:latin typeface="Graphik Medium"/>
                <a:ea typeface="Graphik Medium"/>
                <a:cs typeface="Graphik Medium"/>
                <a:sym typeface="Graphik Medium"/>
              </a:defRPr>
            </a:lvl4pPr>
            <a:lvl5pPr marL="0" indent="0" algn="ctr" defTabSz="825500">
              <a:spcBef>
                <a:spcPts val="0"/>
              </a:spcBef>
              <a:buClrTx/>
              <a:buSzTx/>
              <a:buNone/>
              <a:defRPr sz="6400">
                <a:solidFill>
                  <a:srgbClr val="FFFFFF"/>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184386109_2439x1626.jpg"/>
          <p:cNvSpPr/>
          <p:nvPr>
            <p:ph type="pic" idx="21"/>
          </p:nvPr>
        </p:nvSpPr>
        <p:spPr>
          <a:xfrm>
            <a:off x="7962900" y="-25400"/>
            <a:ext cx="20650200" cy="137668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70000" y="3885108"/>
            <a:ext cx="9652000" cy="3200203"/>
          </a:xfrm>
          <a:prstGeom prst="rect">
            <a:avLst/>
          </a:prstGeom>
        </p:spPr>
        <p:txBody>
          <a:bodyPr/>
          <a:lstStyle>
            <a:lvl1pPr>
              <a:defRPr>
                <a:gradFill flip="none" rotWithShape="1">
                  <a:gsLst>
                    <a:gs pos="0">
                      <a:srgbClr val="FF00D8"/>
                    </a:gs>
                    <a:gs pos="100000">
                      <a:srgbClr val="FF542E"/>
                    </a:gs>
                  </a:gsLst>
                  <a:lin ang="3960000" scaled="0"/>
                </a:gradFill>
              </a:defRPr>
            </a:lvl1pPr>
          </a:lstStyle>
          <a:p>
            <a:pPr/>
            <a:r>
              <a:t>Slide Title</a:t>
            </a:r>
          </a:p>
        </p:txBody>
      </p:sp>
      <p:sp>
        <p:nvSpPr>
          <p:cNvPr id="34" name="Body Level One…"/>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vl2pPr marL="0" indent="457200" algn="ctr" defTabSz="825500">
              <a:spcBef>
                <a:spcPts val="0"/>
              </a:spcBef>
              <a:buClrTx/>
              <a:buSzTx/>
              <a:buNone/>
              <a:defRPr sz="5400">
                <a:latin typeface="Graphik Medium"/>
                <a:ea typeface="Graphik Medium"/>
                <a:cs typeface="Graphik Medium"/>
                <a:sym typeface="Graphik Medium"/>
              </a:defRPr>
            </a:lvl2pPr>
            <a:lvl3pPr marL="0" indent="914400" algn="ctr" defTabSz="825500">
              <a:spcBef>
                <a:spcPts val="0"/>
              </a:spcBef>
              <a:buClrTx/>
              <a:buSzTx/>
              <a:buNone/>
              <a:defRPr sz="5400">
                <a:latin typeface="Graphik Medium"/>
                <a:ea typeface="Graphik Medium"/>
                <a:cs typeface="Graphik Medium"/>
                <a:sym typeface="Graphik Medium"/>
              </a:defRPr>
            </a:lvl3pPr>
            <a:lvl4pPr marL="0" indent="1371600" algn="ctr" defTabSz="825500">
              <a:spcBef>
                <a:spcPts val="0"/>
              </a:spcBef>
              <a:buClrTx/>
              <a:buSzTx/>
              <a:buNone/>
              <a:defRPr sz="5400">
                <a:latin typeface="Graphik Medium"/>
                <a:ea typeface="Graphik Medium"/>
                <a:cs typeface="Graphik Medium"/>
                <a:sym typeface="Graphik Medium"/>
              </a:defRPr>
            </a:lvl4pPr>
            <a:lvl5pPr marL="0" indent="1828800" algn="ctr" defTabSz="825500">
              <a:spcBef>
                <a:spcPts val="0"/>
              </a:spcBef>
              <a:buClrTx/>
              <a:buSzTx/>
              <a:buNone/>
              <a:defRPr sz="5400">
                <a:latin typeface="Graphik Medium"/>
                <a:ea typeface="Graphik Medium"/>
                <a:cs typeface="Graphik Medium"/>
                <a:sym typeface="Graphik Medium"/>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70000" y="4269316"/>
            <a:ext cx="21844000" cy="8432801"/>
          </a:xfrm>
          <a:prstGeom prst="rect">
            <a:avLst/>
          </a:prstGeom>
        </p:spPr>
        <p:txBody>
          <a:bodyPr numCol="2" spcCol="109220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988149250_2145x1620.jpg"/>
          <p:cNvSpPr/>
          <p:nvPr>
            <p:ph type="pic" idx="21"/>
          </p:nvPr>
        </p:nvSpPr>
        <p:spPr>
          <a:xfrm>
            <a:off x="10185400" y="0"/>
            <a:ext cx="18161000" cy="13716000"/>
          </a:xfrm>
          <a:prstGeom prst="rect">
            <a:avLst/>
          </a:prstGeom>
        </p:spPr>
        <p:txBody>
          <a:bodyPr lIns="91439" tIns="45719" rIns="91439" bIns="45719">
            <a:noAutofit/>
          </a:bodyPr>
          <a:lstStyle/>
          <a:p>
            <a:pPr/>
          </a:p>
        </p:txBody>
      </p:sp>
      <p:sp>
        <p:nvSpPr>
          <p:cNvPr id="61" name="Slide Title"/>
          <p:cNvSpPr txBox="1"/>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pPr/>
            <a:r>
              <a:t>Slide Title</a:t>
            </a:r>
          </a:p>
        </p:txBody>
      </p:sp>
      <p:sp>
        <p:nvSpPr>
          <p:cNvPr id="62" name="Body Level One…"/>
          <p:cNvSpPr txBox="1"/>
          <p:nvPr>
            <p:ph type="body" sz="half" idx="1" hasCustomPrompt="1"/>
          </p:nvPr>
        </p:nvSpPr>
        <p:spPr>
          <a:xfrm>
            <a:off x="1270000" y="4267200"/>
            <a:ext cx="9652000" cy="8432800"/>
          </a:xfrm>
          <a:prstGeom prst="rect">
            <a:avLst/>
          </a:prstGeom>
        </p:spPr>
        <p:txBody>
          <a:bodyPr/>
          <a:lstStyle/>
          <a:p>
            <a:pPr/>
            <a:r>
              <a:t>Slide bullet text</a:t>
            </a:r>
          </a:p>
          <a:p>
            <a:pPr lvl="1"/>
            <a:r>
              <a:t/>
            </a:r>
          </a:p>
          <a:p>
            <a:pPr lvl="2"/>
            <a:r>
              <a:t/>
            </a:r>
          </a:p>
          <a:p>
            <a:pPr lvl="3"/>
            <a:r>
              <a:t/>
            </a:r>
          </a:p>
          <a:p>
            <a:pPr lvl="4"/>
            <a:r>
              <a:t/>
            </a:r>
          </a:p>
        </p:txBody>
      </p:sp>
      <p:sp>
        <p:nvSpPr>
          <p:cNvPr id="63" name="Slide Subtitle"/>
          <p:cNvSpPr txBox="1"/>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stStyle>
          <a:p>
            <a:pPr/>
            <a:r>
              <a:t>Slide Subtitle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70000" y="3289300"/>
            <a:ext cx="21844000" cy="3873500"/>
          </a:xfrm>
          <a:prstGeom prst="rect">
            <a:avLst/>
          </a:prstGeom>
        </p:spPr>
        <p:txBody>
          <a:bodyPr/>
          <a:lstStyle>
            <a:lvl1pPr>
              <a:lnSpc>
                <a:spcPct val="90000"/>
              </a:lnSpc>
              <a:defRPr spc="-348" sz="11600">
                <a:gradFill flip="none" rotWithShape="1">
                  <a:gsLst>
                    <a:gs pos="0">
                      <a:srgbClr val="FF00D8"/>
                    </a:gs>
                    <a:gs pos="100000">
                      <a:srgbClr val="FF542E"/>
                    </a:gs>
                  </a:gsLst>
                  <a:lin ang="3960000" scaled="0"/>
                </a:gradFill>
              </a:defRPr>
            </a:lvl1pPr>
          </a:lstStyle>
          <a:p>
            <a:pPr/>
            <a:r>
              <a:t>Section Title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prstGeom prst="rect">
            <a:avLst/>
          </a:prstGeom>
        </p:spPr>
        <p:txBody>
          <a:bodyPr/>
          <a:lstStyle/>
          <a:p>
            <a:pPr/>
            <a:r>
              <a:t>Slide Title</a:t>
            </a:r>
          </a:p>
        </p:txBody>
      </p:sp>
      <p:sp>
        <p:nvSpPr>
          <p:cNvPr id="80"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70000" y="812800"/>
            <a:ext cx="21844000" cy="1562100"/>
          </a:xfrm>
          <a:prstGeom prst="rect">
            <a:avLst/>
          </a:prstGeom>
        </p:spPr>
        <p:txBody>
          <a:bodyPr/>
          <a:lstStyle/>
          <a:p>
            <a:pPr/>
            <a:r>
              <a:t>Agenda Title</a:t>
            </a:r>
          </a:p>
        </p:txBody>
      </p:sp>
      <p:sp>
        <p:nvSpPr>
          <p:cNvPr id="89" name="Agenda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buClrTx/>
              <a:buSzTx/>
              <a:buNone/>
              <a:defRPr spc="-55" sz="5500"/>
            </a:lvl1pPr>
            <a:lvl2pPr marL="0" indent="457200" defTabSz="825500">
              <a:buClrTx/>
              <a:buSzTx/>
              <a:buNone/>
              <a:defRPr spc="-55" sz="5500"/>
            </a:lvl2pPr>
            <a:lvl3pPr marL="0" indent="914400" defTabSz="825500">
              <a:buClrTx/>
              <a:buSzTx/>
              <a:buNone/>
              <a:defRPr spc="-55" sz="5500"/>
            </a:lvl3pPr>
            <a:lvl4pPr marL="0" indent="1371600" defTabSz="825500">
              <a:buClrTx/>
              <a:buSzTx/>
              <a:buNone/>
              <a:defRPr spc="-55" sz="5500"/>
            </a:lvl4pPr>
            <a:lvl5pPr marL="0" indent="1828800" defTabSz="825500">
              <a:buClrTx/>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Slide Title</a:t>
            </a:r>
          </a:p>
        </p:txBody>
      </p:sp>
      <p:sp>
        <p:nvSpPr>
          <p:cNvPr id="3" name="Body Level One…"/>
          <p:cNvSpPr txBox="1"/>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localhost:8888/notebooks/Documents/Qiskit/Presentation/Demo.ipynb" TargetMode="Externa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hyperlink" Target="https://github.com/lacho-georgiev/QuantumComputingTutorial/blob/main/sources/3-QubitInitaisation.ipynb"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hyperlink" Target="http://localhost:8888/notebooks/Documents/Qiskit/Presentation/Demo.ipynb" TargetMode="External"/><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hyperlink" Target="https://github.com/lacho-georgiev/QuantumComputingTutorial/blob/main/sources/4-HadamardGate.ipynb"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localhost:8888/notebooks/Documents/Qiskit/Presentation/Demo.ipynb" TargetMode="External"/><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hyperlink" Target="https://github.com/lacho-georgiev/QuantumComputingTutorial/blob/main/sources/5-XGate.ipynb"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localhost:8888/notebooks/Documents/Qiskit/Presentation/Demo.ipynb" TargetMode="External"/><Relationship Id="rId4" Type="http://schemas.openxmlformats.org/officeDocument/2006/relationships/hyperlink" Target="https://github.com/lacho-georgiev/QuantumComputingTutorial/blob/main/sources/6-Two-qubitState.ipynb"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hyperlink" Target="http://localhost:8888/notebooks/Documents/Qiskit/Presentation/Demo.ipynb" TargetMode="External"/><Relationship Id="rId5" Type="http://schemas.openxmlformats.org/officeDocument/2006/relationships/hyperlink" Target="https://github.com/lacho-georgiev/QuantumComputingTutorial/blob/main/sources/7-Entanglement.ipynb"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hyperlink" Target="http://localhost:8888/notebooks/Documents/Qiskit/Presentation/Demo.ipynb" TargetMode="External"/><Relationship Id="rId5" Type="http://schemas.openxmlformats.org/officeDocument/2006/relationships/hyperlink" Target="https://github.com/lacho-georgiev/QuantumComputingTutorial/blob/main/sources/7-Entanglement.ipynb"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localhost:8888/notebooks/Documents/Qiskit/Presentation/Demo.ipynb" TargetMode="External"/><Relationship Id="rId4" Type="http://schemas.openxmlformats.org/officeDocument/2006/relationships/image" Target="../media/image14.png"/><Relationship Id="rId5" Type="http://schemas.openxmlformats.org/officeDocument/2006/relationships/hyperlink" Target="https://github.com/lacho-georgiev/QuantumComputingTutorial/blob/main/sources/8-CP-Gate.ipynb"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localhost:8888/notebooks/Documents/Qiskit/Presentation/Demo.ipynb" TargetMode="External"/><Relationship Id="rId4" Type="http://schemas.openxmlformats.org/officeDocument/2006/relationships/hyperlink" Target="https://github.com/lacho-georgiev/QuantumComputingTutorial/blob/main/sources/9-QFT-OneQubit.ipynb" TargetMode="External"/><Relationship Id="rId5" Type="http://schemas.openxmlformats.org/officeDocument/2006/relationships/hyperlink" Target="https://github.com/lacho-georgiev/QuantumComputingTutorial/blob/main/sources/10-QFT-TwoQubits.ipynb"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gif"/><Relationship Id="rId3" Type="http://schemas.openxmlformats.org/officeDocument/2006/relationships/image" Target="../media/image2.g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hyperlink" Target="http://localhost:8888/notebooks/Documents/Qiskit/Presentation/Programs/QPE.ipynb" TargetMode="External"/><Relationship Id="rId5" Type="http://schemas.openxmlformats.org/officeDocument/2006/relationships/hyperlink" Target="https://github.com/lacho-georgiev/QuantumComputingTutorial/blob/main/sources/11-QPE.ipynb"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localhost:8888/notebooks/Documents/Qiskit/Presentation/VQE.ipynb" TargetMode="External"/><Relationship Id="rId3" Type="http://schemas.openxmlformats.org/officeDocument/2006/relationships/hyperlink" Target="https://github.com/lacho-georgiev/QuantumComputingTutorial/blob/main/sources/12-VQE.ipynb"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qiskit.org/documentation/tutorials/circuits/3_summary_of_quantum_operations.html" TargetMode="External"/><Relationship Id="rId3" Type="http://schemas.openxmlformats.org/officeDocument/2006/relationships/hyperlink" Target="https://qiskit.org/textbook/ch-algorithms/index.html" TargetMode="External"/><Relationship Id="rId4" Type="http://schemas.openxmlformats.org/officeDocument/2006/relationships/hyperlink" Target="https://www.youtube.com/watch?v=a1NZC5rqQD8&amp;list=PLOFEBzvs-Vvp2xg9-POLJhQwtVktlYGbY" TargetMode="External"/><Relationship Id="rId5" Type="http://schemas.openxmlformats.org/officeDocument/2006/relationships/hyperlink" Target="https://drive.google.com/drive/folders/1Dwh8zK2YD2cu3BWt-2HO0DQGvrYv2PfH?usp=sharing"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 Id="rId8" Type="http://schemas.openxmlformats.org/officeDocument/2006/relationships/image" Target="../media/image7.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qiskit.org"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anaconda.com/products/individual"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s://quantum-computing.ibm.com" TargetMode="External"/><Relationship Id="rId4" Type="http://schemas.openxmlformats.org/officeDocument/2006/relationships/hyperlink" Target="http://localhost:8888/notebooks/Documents/Qiskit/Presentation/IBMQ-account.ipynb" TargetMode="External"/><Relationship Id="rId5" Type="http://schemas.openxmlformats.org/officeDocument/2006/relationships/hyperlink" Target="https://github.com/lacho-georgiev/QuantumComputingTutorial/blob/main/sources/1-IBMQ-account.ipynb"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hyperlink" Target="http://localhost:8888/notebooks/Documents/Qiskit/Presentation/HelloWorld.ipynb" TargetMode="External"/><Relationship Id="rId4" Type="http://schemas.openxmlformats.org/officeDocument/2006/relationships/hyperlink" Target="https://github.com/lacho-georgiev/QuantumComputingTutorial/blob/main/sources/2-HelloWorld.ipynb"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Developing Quantum Computing Circuits"/>
          <p:cNvSpPr txBox="1"/>
          <p:nvPr>
            <p:ph type="ctrTitle"/>
          </p:nvPr>
        </p:nvSpPr>
        <p:spPr>
          <a:prstGeom prst="rect">
            <a:avLst/>
          </a:prstGeom>
        </p:spPr>
        <p:txBody>
          <a:bodyPr/>
          <a:lstStyle/>
          <a:p>
            <a:pPr/>
            <a:r>
              <a:t>Developing Quantum Computing Circuits</a:t>
            </a:r>
          </a:p>
        </p:txBody>
      </p:sp>
      <p:sp>
        <p:nvSpPr>
          <p:cNvPr id="152" name="Vasil Yordanov and Lachezar Georgiev - 31 July 2021"/>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462280">
              <a:defRPr sz="3584"/>
            </a:lvl1pPr>
          </a:lstStyle>
          <a:p>
            <a:pPr/>
            <a:r>
              <a:t>Vasil Yordanov and Lachezar Georgiev - 31 July 2021</a:t>
            </a:r>
          </a:p>
        </p:txBody>
      </p:sp>
      <p:sp>
        <p:nvSpPr>
          <p:cNvPr id="153" name="Optics and Spectroscopy…"/>
          <p:cNvSpPr txBox="1"/>
          <p:nvPr>
            <p:ph type="subTitle" sz="quarter" idx="1"/>
          </p:nvPr>
        </p:nvSpPr>
        <p:spPr>
          <a:prstGeom prst="rect">
            <a:avLst/>
          </a:prstGeom>
        </p:spPr>
        <p:txBody>
          <a:bodyPr/>
          <a:lstStyle/>
          <a:p>
            <a:pPr/>
            <a:r>
              <a:t>Optics and Spectroscopy</a:t>
            </a:r>
          </a:p>
          <a:p>
            <a:pPr/>
            <a:r>
              <a:t>Sofia University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Initialise qubit state"/>
          <p:cNvSpPr txBox="1"/>
          <p:nvPr>
            <p:ph type="title"/>
          </p:nvPr>
        </p:nvSpPr>
        <p:spPr>
          <a:xfrm>
            <a:off x="1270000" y="838200"/>
            <a:ext cx="21844000" cy="1549400"/>
          </a:xfrm>
          <a:prstGeom prst="rect">
            <a:avLst/>
          </a:prstGeom>
        </p:spPr>
        <p:txBody>
          <a:bodyPr/>
          <a:lstStyle>
            <a:lvl1pPr>
              <a:defRPr spc="-249" sz="8300"/>
            </a:lvl1pPr>
          </a:lstStyle>
          <a:p>
            <a:pPr/>
            <a:r>
              <a:t>Initialise qubit state</a:t>
            </a:r>
          </a:p>
        </p:txBody>
      </p:sp>
      <p:sp>
        <p:nvSpPr>
          <p:cNvPr id="223" name="In Qiskit we can specify the initial state of a qubit…"/>
          <p:cNvSpPr txBox="1"/>
          <p:nvPr>
            <p:ph type="body" idx="1"/>
          </p:nvPr>
        </p:nvSpPr>
        <p:spPr>
          <a:xfrm>
            <a:off x="1270000" y="2601917"/>
            <a:ext cx="21844000" cy="10376057"/>
          </a:xfrm>
          <a:prstGeom prst="rect">
            <a:avLst/>
          </a:prstGeom>
        </p:spPr>
        <p:txBody>
          <a:bodyPr/>
          <a:lstStyle/>
          <a:p>
            <a:pPr marL="339238" indent="-339238" defTabSz="1511808">
              <a:spcBef>
                <a:spcPts val="1400"/>
              </a:spcBef>
              <a:defRPr sz="2914"/>
            </a:pPr>
            <a:r>
              <a:t>In Qiskit we can specify the initial state of a qubit</a:t>
            </a:r>
          </a:p>
          <a:p>
            <a:pPr marL="339238" indent="-339238" defTabSz="1511808">
              <a:spcBef>
                <a:spcPts val="1400"/>
              </a:spcBef>
              <a:defRPr sz="2914"/>
            </a:pPr>
            <a:r>
              <a:t>Let’s remind the Bloch representation of a qubit that will be used in the examples</a:t>
            </a:r>
          </a:p>
          <a:p>
            <a:pPr lvl="1" marL="0" indent="283463" defTabSz="1511808">
              <a:spcBef>
                <a:spcPts val="1400"/>
              </a:spcBef>
              <a:buClrTx/>
              <a:buSzTx/>
              <a:buNone/>
              <a:defRPr sz="2914"/>
            </a:pPr>
            <a14:m>
              <m:oMathPara>
                <m:oMathParaPr>
                  <m:jc m:val="left"/>
                </m:oMathParaPr>
                <m:oMath>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ψ</m:t>
                  </m:r>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α</m:t>
                  </m:r>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0</m:t>
                  </m:r>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β</m:t>
                  </m:r>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1</m:t>
                  </m:r>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m:t>
                  </m:r>
                  <m:r>
                    <m:rPr>
                      <m:sty m:val="p"/>
                    </m:rPr>
                    <a:rPr xmlns:a="http://schemas.openxmlformats.org/drawingml/2006/main" sz="3600" i="1">
                      <a:solidFill>
                        <a:srgbClr val="000000"/>
                      </a:solidFill>
                      <a:latin typeface="Cambria Math" panose="02040503050406030204" pitchFamily="18" charset="0"/>
                    </a:rPr>
                    <m:t>cos</m:t>
                  </m:r>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θ</m:t>
                  </m:r>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2</m:t>
                  </m:r>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0</m:t>
                  </m:r>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m:t>
                  </m:r>
                  <m:r>
                    <m:rPr>
                      <m:sty m:val="p"/>
                    </m:rPr>
                    <a:rPr xmlns:a="http://schemas.openxmlformats.org/drawingml/2006/main" sz="3600" i="1">
                      <a:solidFill>
                        <a:srgbClr val="000000"/>
                      </a:solidFill>
                      <a:latin typeface="Cambria Math" panose="02040503050406030204" pitchFamily="18" charset="0"/>
                    </a:rPr>
                    <m:t>sin</m:t>
                  </m:r>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θ</m:t>
                  </m:r>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2</m:t>
                  </m:r>
                  <m:r>
                    <a:rPr xmlns:a="http://schemas.openxmlformats.org/drawingml/2006/main" sz="3600" i="1">
                      <a:solidFill>
                        <a:srgbClr val="000000"/>
                      </a:solidFill>
                      <a:latin typeface="Cambria Math" panose="02040503050406030204" pitchFamily="18" charset="0"/>
                    </a:rPr>
                    <m:t>)</m:t>
                  </m:r>
                  <m:sSup>
                    <m:e>
                      <m:r>
                        <a:rPr xmlns:a="http://schemas.openxmlformats.org/drawingml/2006/main" sz="3600" i="1">
                          <a:solidFill>
                            <a:srgbClr val="000000"/>
                          </a:solidFill>
                          <a:latin typeface="Cambria Math" panose="02040503050406030204" pitchFamily="18" charset="0"/>
                        </a:rPr>
                        <m:t>e</m:t>
                      </m:r>
                    </m:e>
                    <m:sup>
                      <m:r>
                        <a:rPr xmlns:a="http://schemas.openxmlformats.org/drawingml/2006/main" sz="3600" i="1">
                          <a:solidFill>
                            <a:srgbClr val="000000"/>
                          </a:solidFill>
                          <a:latin typeface="Cambria Math" panose="02040503050406030204" pitchFamily="18" charset="0"/>
                        </a:rPr>
                        <m:t>i</m:t>
                      </m:r>
                      <m:r>
                        <a:rPr xmlns:a="http://schemas.openxmlformats.org/drawingml/2006/main" sz="3600" i="1">
                          <a:solidFill>
                            <a:srgbClr val="000000"/>
                          </a:solidFill>
                          <a:latin typeface="Cambria Math" panose="02040503050406030204" pitchFamily="18" charset="0"/>
                        </a:rPr>
                        <m:t>ϕ</m:t>
                      </m:r>
                    </m:sup>
                  </m:sSup>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1</m:t>
                  </m:r>
                  <m:r>
                    <a:rPr xmlns:a="http://schemas.openxmlformats.org/drawingml/2006/main" sz="3600" i="1">
                      <a:solidFill>
                        <a:srgbClr val="000000"/>
                      </a:solidFill>
                      <a:latin typeface="Cambria Math" panose="02040503050406030204" pitchFamily="18" charset="0"/>
                    </a:rPr>
                    <m:t>⟩</m:t>
                  </m:r>
                </m:oMath>
              </m:oMathPara>
            </a14:m>
          </a:p>
          <a:p>
            <a:pPr marL="339238" indent="-339238" defTabSz="1511808">
              <a:spcBef>
                <a:spcPts val="1400"/>
              </a:spcBef>
              <a:defRPr b="1" sz="2914"/>
            </a:pPr>
            <a:r>
              <a:t>Example 1</a:t>
            </a:r>
          </a:p>
          <a:p>
            <a:pPr lvl="1" marL="0" indent="283463" defTabSz="1511808">
              <a:spcBef>
                <a:spcPts val="1400"/>
              </a:spcBef>
              <a:buClrTx/>
              <a:buSzTx/>
              <a:buNone/>
              <a:defRPr sz="2914"/>
            </a:pPr>
            <a:r>
              <a:t>Initialise qubit in state </a:t>
            </a:r>
            <a14:m>
              <m:oMath>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0</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0</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r>
                  <a:rPr xmlns:a="http://schemas.openxmlformats.org/drawingml/2006/main" sz="3700" i="1">
                    <a:solidFill>
                      <a:srgbClr val="000000"/>
                    </a:solidFill>
                    <a:latin typeface="Cambria Math" panose="02040503050406030204" pitchFamily="18" charset="0"/>
                  </a:rPr>
                  <m:t>⟩</m:t>
                </m:r>
              </m:oMath>
            </a14:m>
            <a:r>
              <a:t> </a:t>
            </a:r>
            <a14:m>
              <m:oMath>
                <m:r>
                  <a:rPr xmlns:a="http://schemas.openxmlformats.org/drawingml/2006/main" sz="4050" i="1">
                    <a:solidFill>
                      <a:srgbClr val="000000"/>
                    </a:solidFill>
                    <a:latin typeface="Cambria Math" panose="02040503050406030204" pitchFamily="18" charset="0"/>
                  </a:rPr>
                  <m:t>⇒</m:t>
                </m:r>
              </m:oMath>
            </a14:m>
            <a:r>
              <a:t> </a:t>
            </a:r>
            <a14:m>
              <m:oMath>
                <m:r>
                  <a:rPr xmlns:a="http://schemas.openxmlformats.org/drawingml/2006/main" sz="3600" i="1">
                    <a:solidFill>
                      <a:srgbClr val="000000"/>
                    </a:solidFill>
                    <a:latin typeface="Cambria Math" panose="02040503050406030204" pitchFamily="18" charset="0"/>
                  </a:rPr>
                  <m:t>α</m:t>
                </m:r>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0,</m:t>
                </m:r>
                <m:r>
                  <a:rPr xmlns:a="http://schemas.openxmlformats.org/drawingml/2006/main" sz="3600" i="1">
                    <a:solidFill>
                      <a:srgbClr val="000000"/>
                    </a:solidFill>
                    <a:latin typeface="Cambria Math" panose="02040503050406030204" pitchFamily="18" charset="0"/>
                  </a:rPr>
                  <m:t>β</m:t>
                </m:r>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1</m:t>
                </m:r>
              </m:oMath>
            </a14:m>
            <a:r>
              <a:t> </a:t>
            </a:r>
            <a14:m>
              <m:oMath>
                <m:r>
                  <a:rPr xmlns:a="http://schemas.openxmlformats.org/drawingml/2006/main" sz="4050" i="1">
                    <a:solidFill>
                      <a:srgbClr val="000000"/>
                    </a:solidFill>
                    <a:latin typeface="Cambria Math" panose="02040503050406030204" pitchFamily="18" charset="0"/>
                  </a:rPr>
                  <m:t>⇒</m:t>
                </m:r>
              </m:oMath>
            </a14:m>
            <a14:m>
              <m:oMath>
                <m:r>
                  <a:rPr xmlns:a="http://schemas.openxmlformats.org/drawingml/2006/main" sz="4000" i="1">
                    <a:solidFill>
                      <a:srgbClr val="000000"/>
                    </a:solidFill>
                    <a:latin typeface="Cambria Math" panose="02040503050406030204" pitchFamily="18" charset="0"/>
                  </a:rPr>
                  <m:t>θ</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π</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0</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ϕ</m:t>
                </m:r>
                <m:r>
                  <a:rPr xmlns:a="http://schemas.openxmlformats.org/drawingml/2006/main" sz="4000" i="1">
                    <a:solidFill>
                      <a:srgbClr val="000000"/>
                    </a:solidFill>
                    <a:latin typeface="Cambria Math" panose="02040503050406030204" pitchFamily="18" charset="0"/>
                  </a:rPr>
                  <m:t>&lt;</m:t>
                </m:r>
                <m:r>
                  <a:rPr xmlns:a="http://schemas.openxmlformats.org/drawingml/2006/main" sz="4000" i="1">
                    <a:solidFill>
                      <a:srgbClr val="000000"/>
                    </a:solidFill>
                    <a:latin typeface="Cambria Math" panose="02040503050406030204" pitchFamily="18" charset="0"/>
                  </a:rPr>
                  <m:t>2</m:t>
                </m:r>
                <m:r>
                  <a:rPr xmlns:a="http://schemas.openxmlformats.org/drawingml/2006/main" sz="4000" i="1">
                    <a:solidFill>
                      <a:srgbClr val="000000"/>
                    </a:solidFill>
                    <a:latin typeface="Cambria Math" panose="02040503050406030204" pitchFamily="18" charset="0"/>
                  </a:rPr>
                  <m:t>π</m:t>
                </m:r>
              </m:oMath>
            </a14:m>
          </a:p>
          <a:p>
            <a:pPr marL="339238" indent="-339238" defTabSz="1511808">
              <a:spcBef>
                <a:spcPts val="1400"/>
              </a:spcBef>
              <a:defRPr b="1" sz="2914"/>
            </a:pPr>
            <a:r>
              <a:t>Example 2</a:t>
            </a:r>
          </a:p>
          <a:p>
            <a:pPr lvl="1" marL="0" indent="283463" defTabSz="1511808">
              <a:spcBef>
                <a:spcPts val="1400"/>
              </a:spcBef>
              <a:buClrTx/>
              <a:buSzTx/>
              <a:buNone/>
              <a:defRPr sz="2914"/>
            </a:pPr>
            <a:r>
              <a:t>Initialise qubit in state </a:t>
            </a:r>
            <a14:m>
              <m:oMath>
                <m:r>
                  <a:rPr xmlns:a="http://schemas.openxmlformats.org/drawingml/2006/main" sz="3550" i="1">
                    <a:solidFill>
                      <a:srgbClr val="000000"/>
                    </a:solidFill>
                    <a:latin typeface="Cambria Math" panose="02040503050406030204" pitchFamily="18" charset="0"/>
                  </a:rPr>
                  <m:t>|</m:t>
                </m:r>
                <m:r>
                  <a:rPr xmlns:a="http://schemas.openxmlformats.org/drawingml/2006/main" sz="3550" i="1">
                    <a:solidFill>
                      <a:srgbClr val="000000"/>
                    </a:solidFill>
                    <a:latin typeface="Cambria Math" panose="02040503050406030204" pitchFamily="18" charset="0"/>
                  </a:rPr>
                  <m:t>ψ</m:t>
                </m:r>
                <m:r>
                  <a:rPr xmlns:a="http://schemas.openxmlformats.org/drawingml/2006/main" sz="3550" i="1">
                    <a:solidFill>
                      <a:srgbClr val="000000"/>
                    </a:solidFill>
                    <a:latin typeface="Cambria Math" panose="02040503050406030204" pitchFamily="18" charset="0"/>
                  </a:rPr>
                  <m:t>⟩</m:t>
                </m:r>
                <m:r>
                  <a:rPr xmlns:a="http://schemas.openxmlformats.org/drawingml/2006/main" sz="3550" i="1">
                    <a:solidFill>
                      <a:srgbClr val="000000"/>
                    </a:solidFill>
                    <a:latin typeface="Cambria Math" panose="02040503050406030204" pitchFamily="18" charset="0"/>
                  </a:rPr>
                  <m:t>=</m:t>
                </m:r>
                <m:d>
                  <m:dPr>
                    <m:ctrlPr>
                      <a:rPr xmlns:a="http://schemas.openxmlformats.org/drawingml/2006/main" sz="3550" i="1">
                        <a:solidFill>
                          <a:srgbClr val="000000"/>
                        </a:solidFill>
                        <a:latin typeface="Cambria Math" panose="02040503050406030204" pitchFamily="18" charset="0"/>
                      </a:rPr>
                    </m:ctrlPr>
                  </m:dPr>
                  <m:e>
                    <m:f>
                      <m:fPr>
                        <m:ctrlPr>
                          <a:rPr xmlns:a="http://schemas.openxmlformats.org/drawingml/2006/main" sz="3550" i="1">
                            <a:solidFill>
                              <a:srgbClr val="000000"/>
                            </a:solidFill>
                            <a:latin typeface="Cambria Math" panose="02040503050406030204" pitchFamily="18" charset="0"/>
                          </a:rPr>
                        </m:ctrlPr>
                        <m:type m:val="bar"/>
                      </m:fPr>
                      <m:num>
                        <m:r>
                          <a:rPr xmlns:a="http://schemas.openxmlformats.org/drawingml/2006/main" sz="3550" i="1">
                            <a:solidFill>
                              <a:srgbClr val="000000"/>
                            </a:solidFill>
                            <a:latin typeface="Cambria Math" panose="02040503050406030204" pitchFamily="18" charset="0"/>
                          </a:rPr>
                          <m:t>1</m:t>
                        </m:r>
                      </m:num>
                      <m:den>
                        <m:r>
                          <a:rPr xmlns:a="http://schemas.openxmlformats.org/drawingml/2006/main" sz="3550" i="1">
                            <a:solidFill>
                              <a:srgbClr val="000000"/>
                            </a:solidFill>
                            <a:latin typeface="Cambria Math" panose="02040503050406030204" pitchFamily="18" charset="0"/>
                          </a:rPr>
                          <m:t>2</m:t>
                        </m:r>
                      </m:den>
                    </m:f>
                    <m:r>
                      <a:rPr xmlns:a="http://schemas.openxmlformats.org/drawingml/2006/main" sz="3550" i="1">
                        <a:solidFill>
                          <a:srgbClr val="000000"/>
                        </a:solidFill>
                        <a:latin typeface="Cambria Math" panose="02040503050406030204" pitchFamily="18" charset="0"/>
                      </a:rPr>
                      <m:t>+</m:t>
                    </m:r>
                    <m:f>
                      <m:fPr>
                        <m:ctrlPr>
                          <a:rPr xmlns:a="http://schemas.openxmlformats.org/drawingml/2006/main" sz="3550" i="1">
                            <a:solidFill>
                              <a:srgbClr val="000000"/>
                            </a:solidFill>
                            <a:latin typeface="Cambria Math" panose="02040503050406030204" pitchFamily="18" charset="0"/>
                          </a:rPr>
                        </m:ctrlPr>
                        <m:type m:val="bar"/>
                      </m:fPr>
                      <m:num>
                        <m:r>
                          <a:rPr xmlns:a="http://schemas.openxmlformats.org/drawingml/2006/main" sz="3550" i="1">
                            <a:solidFill>
                              <a:srgbClr val="000000"/>
                            </a:solidFill>
                            <a:latin typeface="Cambria Math" panose="02040503050406030204" pitchFamily="18" charset="0"/>
                          </a:rPr>
                          <m:t>1</m:t>
                        </m:r>
                      </m:num>
                      <m:den>
                        <m:r>
                          <a:rPr xmlns:a="http://schemas.openxmlformats.org/drawingml/2006/main" sz="3550" i="1">
                            <a:solidFill>
                              <a:srgbClr val="000000"/>
                            </a:solidFill>
                            <a:latin typeface="Cambria Math" panose="02040503050406030204" pitchFamily="18" charset="0"/>
                          </a:rPr>
                          <m:t>2</m:t>
                        </m:r>
                      </m:den>
                    </m:f>
                    <m:r>
                      <a:rPr xmlns:a="http://schemas.openxmlformats.org/drawingml/2006/main" sz="3550" i="1">
                        <a:solidFill>
                          <a:srgbClr val="000000"/>
                        </a:solidFill>
                        <a:latin typeface="Cambria Math" panose="02040503050406030204" pitchFamily="18" charset="0"/>
                      </a:rPr>
                      <m:t>i</m:t>
                    </m:r>
                  </m:e>
                </m:d>
                <m:r>
                  <a:rPr xmlns:a="http://schemas.openxmlformats.org/drawingml/2006/main" sz="3550" i="1">
                    <a:solidFill>
                      <a:srgbClr val="000000"/>
                    </a:solidFill>
                    <a:latin typeface="Cambria Math" panose="02040503050406030204" pitchFamily="18" charset="0"/>
                  </a:rPr>
                  <m:t>|</m:t>
                </m:r>
                <m:r>
                  <a:rPr xmlns:a="http://schemas.openxmlformats.org/drawingml/2006/main" sz="3550" i="1">
                    <a:solidFill>
                      <a:srgbClr val="000000"/>
                    </a:solidFill>
                    <a:latin typeface="Cambria Math" panose="02040503050406030204" pitchFamily="18" charset="0"/>
                  </a:rPr>
                  <m:t>0</m:t>
                </m:r>
                <m:r>
                  <a:rPr xmlns:a="http://schemas.openxmlformats.org/drawingml/2006/main" sz="3550" i="1">
                    <a:solidFill>
                      <a:srgbClr val="000000"/>
                    </a:solidFill>
                    <a:latin typeface="Cambria Math" panose="02040503050406030204" pitchFamily="18" charset="0"/>
                  </a:rPr>
                  <m:t>⟩</m:t>
                </m:r>
                <m:r>
                  <a:rPr xmlns:a="http://schemas.openxmlformats.org/drawingml/2006/main" sz="3550" i="1">
                    <a:solidFill>
                      <a:srgbClr val="000000"/>
                    </a:solidFill>
                    <a:latin typeface="Cambria Math" panose="02040503050406030204" pitchFamily="18" charset="0"/>
                  </a:rPr>
                  <m:t>+</m:t>
                </m:r>
                <m:f>
                  <m:fPr>
                    <m:ctrlPr>
                      <a:rPr xmlns:a="http://schemas.openxmlformats.org/drawingml/2006/main" sz="3550" i="1">
                        <a:solidFill>
                          <a:srgbClr val="000000"/>
                        </a:solidFill>
                        <a:latin typeface="Cambria Math" panose="02040503050406030204" pitchFamily="18" charset="0"/>
                      </a:rPr>
                    </m:ctrlPr>
                    <m:type m:val="bar"/>
                  </m:fPr>
                  <m:num>
                    <m:rad>
                      <m:radPr>
                        <m:ctrlPr>
                          <a:rPr xmlns:a="http://schemas.openxmlformats.org/drawingml/2006/main" sz="3550" i="1">
                            <a:solidFill>
                              <a:srgbClr val="000000"/>
                            </a:solidFill>
                            <a:latin typeface="Cambria Math" panose="02040503050406030204" pitchFamily="18" charset="0"/>
                          </a:rPr>
                        </m:ctrlPr>
                        <m:degHide m:val="on"/>
                      </m:radPr>
                      <m:deg/>
                      <m:e>
                        <m:r>
                          <a:rPr xmlns:a="http://schemas.openxmlformats.org/drawingml/2006/main" sz="3550" i="1">
                            <a:solidFill>
                              <a:srgbClr val="000000"/>
                            </a:solidFill>
                            <a:latin typeface="Cambria Math" panose="02040503050406030204" pitchFamily="18" charset="0"/>
                          </a:rPr>
                          <m:t>2</m:t>
                        </m:r>
                      </m:e>
                    </m:rad>
                  </m:num>
                  <m:den>
                    <m:r>
                      <a:rPr xmlns:a="http://schemas.openxmlformats.org/drawingml/2006/main" sz="3550" i="1">
                        <a:solidFill>
                          <a:srgbClr val="000000"/>
                        </a:solidFill>
                        <a:latin typeface="Cambria Math" panose="02040503050406030204" pitchFamily="18" charset="0"/>
                      </a:rPr>
                      <m:t>2</m:t>
                    </m:r>
                  </m:den>
                </m:f>
                <m:r>
                  <a:rPr xmlns:a="http://schemas.openxmlformats.org/drawingml/2006/main" sz="3550" i="1">
                    <a:solidFill>
                      <a:srgbClr val="000000"/>
                    </a:solidFill>
                    <a:latin typeface="Cambria Math" panose="02040503050406030204" pitchFamily="18" charset="0"/>
                  </a:rPr>
                  <m:t>|</m:t>
                </m:r>
                <m:r>
                  <a:rPr xmlns:a="http://schemas.openxmlformats.org/drawingml/2006/main" sz="3550" i="1">
                    <a:solidFill>
                      <a:srgbClr val="000000"/>
                    </a:solidFill>
                    <a:latin typeface="Cambria Math" panose="02040503050406030204" pitchFamily="18" charset="0"/>
                  </a:rPr>
                  <m:t>1</m:t>
                </m:r>
                <m:r>
                  <a:rPr xmlns:a="http://schemas.openxmlformats.org/drawingml/2006/main" sz="3550" i="1">
                    <a:solidFill>
                      <a:srgbClr val="000000"/>
                    </a:solidFill>
                    <a:latin typeface="Cambria Math" panose="02040503050406030204" pitchFamily="18" charset="0"/>
                  </a:rPr>
                  <m:t>⟩</m:t>
                </m:r>
                <m:r>
                  <a:rPr xmlns:a="http://schemas.openxmlformats.org/drawingml/2006/main" sz="3550" i="1">
                    <a:solidFill>
                      <a:srgbClr val="000000"/>
                    </a:solidFill>
                    <a:latin typeface="Cambria Math" panose="02040503050406030204" pitchFamily="18" charset="0"/>
                  </a:rPr>
                  <m:t>=</m:t>
                </m:r>
                <m:sSup>
                  <m:e>
                    <m:r>
                      <a:rPr xmlns:a="http://schemas.openxmlformats.org/drawingml/2006/main" sz="3550" i="1">
                        <a:solidFill>
                          <a:srgbClr val="000000"/>
                        </a:solidFill>
                        <a:latin typeface="Cambria Math" panose="02040503050406030204" pitchFamily="18" charset="0"/>
                      </a:rPr>
                      <m:t>e</m:t>
                    </m:r>
                  </m:e>
                  <m:sup>
                    <m:r>
                      <a:rPr xmlns:a="http://schemas.openxmlformats.org/drawingml/2006/main" sz="3550" i="1">
                        <a:solidFill>
                          <a:srgbClr val="000000"/>
                        </a:solidFill>
                        <a:latin typeface="Cambria Math" panose="02040503050406030204" pitchFamily="18" charset="0"/>
                      </a:rPr>
                      <m:t>i</m:t>
                    </m:r>
                    <m:f>
                      <m:fPr>
                        <m:ctrlPr>
                          <a:rPr xmlns:a="http://schemas.openxmlformats.org/drawingml/2006/main" sz="3550" i="1">
                            <a:solidFill>
                              <a:srgbClr val="000000"/>
                            </a:solidFill>
                            <a:latin typeface="Cambria Math" panose="02040503050406030204" pitchFamily="18" charset="0"/>
                          </a:rPr>
                        </m:ctrlPr>
                        <m:type m:val="bar"/>
                      </m:fPr>
                      <m:num>
                        <m:r>
                          <a:rPr xmlns:a="http://schemas.openxmlformats.org/drawingml/2006/main" sz="3550" i="1">
                            <a:solidFill>
                              <a:srgbClr val="000000"/>
                            </a:solidFill>
                            <a:latin typeface="Cambria Math" panose="02040503050406030204" pitchFamily="18" charset="0"/>
                          </a:rPr>
                          <m:t>π</m:t>
                        </m:r>
                      </m:num>
                      <m:den>
                        <m:r>
                          <a:rPr xmlns:a="http://schemas.openxmlformats.org/drawingml/2006/main" sz="3550" i="1">
                            <a:solidFill>
                              <a:srgbClr val="000000"/>
                            </a:solidFill>
                            <a:latin typeface="Cambria Math" panose="02040503050406030204" pitchFamily="18" charset="0"/>
                          </a:rPr>
                          <m:t>4</m:t>
                        </m:r>
                      </m:den>
                    </m:f>
                  </m:sup>
                </m:sSup>
                <m:d>
                  <m:dPr>
                    <m:ctrlPr>
                      <a:rPr xmlns:a="http://schemas.openxmlformats.org/drawingml/2006/main" sz="3550" i="1">
                        <a:solidFill>
                          <a:srgbClr val="000000"/>
                        </a:solidFill>
                        <a:latin typeface="Cambria Math" panose="02040503050406030204" pitchFamily="18" charset="0"/>
                      </a:rPr>
                    </m:ctrlPr>
                  </m:dPr>
                  <m:e>
                    <m:f>
                      <m:fPr>
                        <m:ctrlPr>
                          <a:rPr xmlns:a="http://schemas.openxmlformats.org/drawingml/2006/main" sz="3550" i="1">
                            <a:solidFill>
                              <a:srgbClr val="000000"/>
                            </a:solidFill>
                            <a:latin typeface="Cambria Math" panose="02040503050406030204" pitchFamily="18" charset="0"/>
                          </a:rPr>
                        </m:ctrlPr>
                        <m:type m:val="bar"/>
                      </m:fPr>
                      <m:num>
                        <m:rad>
                          <m:radPr>
                            <m:ctrlPr>
                              <a:rPr xmlns:a="http://schemas.openxmlformats.org/drawingml/2006/main" sz="3550" i="1">
                                <a:solidFill>
                                  <a:srgbClr val="000000"/>
                                </a:solidFill>
                                <a:latin typeface="Cambria Math" panose="02040503050406030204" pitchFamily="18" charset="0"/>
                              </a:rPr>
                            </m:ctrlPr>
                            <m:degHide m:val="on"/>
                          </m:radPr>
                          <m:deg/>
                          <m:e>
                            <m:r>
                              <a:rPr xmlns:a="http://schemas.openxmlformats.org/drawingml/2006/main" sz="3550" i="1">
                                <a:solidFill>
                                  <a:srgbClr val="000000"/>
                                </a:solidFill>
                                <a:latin typeface="Cambria Math" panose="02040503050406030204" pitchFamily="18" charset="0"/>
                              </a:rPr>
                              <m:t>2</m:t>
                            </m:r>
                          </m:e>
                        </m:rad>
                      </m:num>
                      <m:den>
                        <m:r>
                          <a:rPr xmlns:a="http://schemas.openxmlformats.org/drawingml/2006/main" sz="3550" i="1">
                            <a:solidFill>
                              <a:srgbClr val="000000"/>
                            </a:solidFill>
                            <a:latin typeface="Cambria Math" panose="02040503050406030204" pitchFamily="18" charset="0"/>
                          </a:rPr>
                          <m:t>2</m:t>
                        </m:r>
                      </m:den>
                    </m:f>
                    <m:r>
                      <a:rPr xmlns:a="http://schemas.openxmlformats.org/drawingml/2006/main" sz="3550" i="1">
                        <a:solidFill>
                          <a:srgbClr val="000000"/>
                        </a:solidFill>
                        <a:latin typeface="Cambria Math" panose="02040503050406030204" pitchFamily="18" charset="0"/>
                      </a:rPr>
                      <m:t>|</m:t>
                    </m:r>
                    <m:r>
                      <a:rPr xmlns:a="http://schemas.openxmlformats.org/drawingml/2006/main" sz="3550" i="1">
                        <a:solidFill>
                          <a:srgbClr val="000000"/>
                        </a:solidFill>
                        <a:latin typeface="Cambria Math" panose="02040503050406030204" pitchFamily="18" charset="0"/>
                      </a:rPr>
                      <m:t>0</m:t>
                    </m:r>
                    <m:r>
                      <a:rPr xmlns:a="http://schemas.openxmlformats.org/drawingml/2006/main" sz="3550" i="1">
                        <a:solidFill>
                          <a:srgbClr val="000000"/>
                        </a:solidFill>
                        <a:latin typeface="Cambria Math" panose="02040503050406030204" pitchFamily="18" charset="0"/>
                      </a:rPr>
                      <m:t>⟩</m:t>
                    </m:r>
                    <m:r>
                      <a:rPr xmlns:a="http://schemas.openxmlformats.org/drawingml/2006/main" sz="3550" i="1">
                        <a:solidFill>
                          <a:srgbClr val="000000"/>
                        </a:solidFill>
                        <a:latin typeface="Cambria Math" panose="02040503050406030204" pitchFamily="18" charset="0"/>
                      </a:rPr>
                      <m:t>+</m:t>
                    </m:r>
                    <m:f>
                      <m:fPr>
                        <m:ctrlPr>
                          <a:rPr xmlns:a="http://schemas.openxmlformats.org/drawingml/2006/main" sz="3550" i="1">
                            <a:solidFill>
                              <a:srgbClr val="000000"/>
                            </a:solidFill>
                            <a:latin typeface="Cambria Math" panose="02040503050406030204" pitchFamily="18" charset="0"/>
                          </a:rPr>
                        </m:ctrlPr>
                        <m:type m:val="bar"/>
                      </m:fPr>
                      <m:num>
                        <m:rad>
                          <m:radPr>
                            <m:ctrlPr>
                              <a:rPr xmlns:a="http://schemas.openxmlformats.org/drawingml/2006/main" sz="3550" i="1">
                                <a:solidFill>
                                  <a:srgbClr val="000000"/>
                                </a:solidFill>
                                <a:latin typeface="Cambria Math" panose="02040503050406030204" pitchFamily="18" charset="0"/>
                              </a:rPr>
                            </m:ctrlPr>
                            <m:degHide m:val="on"/>
                          </m:radPr>
                          <m:deg/>
                          <m:e>
                            <m:r>
                              <a:rPr xmlns:a="http://schemas.openxmlformats.org/drawingml/2006/main" sz="3550" i="1">
                                <a:solidFill>
                                  <a:srgbClr val="000000"/>
                                </a:solidFill>
                                <a:latin typeface="Cambria Math" panose="02040503050406030204" pitchFamily="18" charset="0"/>
                              </a:rPr>
                              <m:t>2</m:t>
                            </m:r>
                          </m:e>
                        </m:rad>
                      </m:num>
                      <m:den>
                        <m:r>
                          <a:rPr xmlns:a="http://schemas.openxmlformats.org/drawingml/2006/main" sz="3550" i="1">
                            <a:solidFill>
                              <a:srgbClr val="000000"/>
                            </a:solidFill>
                            <a:latin typeface="Cambria Math" panose="02040503050406030204" pitchFamily="18" charset="0"/>
                          </a:rPr>
                          <m:t>2</m:t>
                        </m:r>
                      </m:den>
                    </m:f>
                    <m:sSup>
                      <m:e>
                        <m:r>
                          <a:rPr xmlns:a="http://schemas.openxmlformats.org/drawingml/2006/main" sz="3550" i="1">
                            <a:solidFill>
                              <a:srgbClr val="000000"/>
                            </a:solidFill>
                            <a:latin typeface="Cambria Math" panose="02040503050406030204" pitchFamily="18" charset="0"/>
                          </a:rPr>
                          <m:t>e</m:t>
                        </m:r>
                      </m:e>
                      <m:sup>
                        <m:r>
                          <a:rPr xmlns:a="http://schemas.openxmlformats.org/drawingml/2006/main" sz="3550" i="1">
                            <a:solidFill>
                              <a:srgbClr val="000000"/>
                            </a:solidFill>
                            <a:latin typeface="Cambria Math" panose="02040503050406030204" pitchFamily="18" charset="0"/>
                          </a:rPr>
                          <m:t>-</m:t>
                        </m:r>
                        <m:r>
                          <a:rPr xmlns:a="http://schemas.openxmlformats.org/drawingml/2006/main" sz="3550" i="1">
                            <a:solidFill>
                              <a:srgbClr val="000000"/>
                            </a:solidFill>
                            <a:latin typeface="Cambria Math" panose="02040503050406030204" pitchFamily="18" charset="0"/>
                          </a:rPr>
                          <m:t>i</m:t>
                        </m:r>
                        <m:f>
                          <m:fPr>
                            <m:ctrlPr>
                              <a:rPr xmlns:a="http://schemas.openxmlformats.org/drawingml/2006/main" sz="3550" i="1">
                                <a:solidFill>
                                  <a:srgbClr val="000000"/>
                                </a:solidFill>
                                <a:latin typeface="Cambria Math" panose="02040503050406030204" pitchFamily="18" charset="0"/>
                              </a:rPr>
                            </m:ctrlPr>
                            <m:type m:val="bar"/>
                          </m:fPr>
                          <m:num>
                            <m:r>
                              <a:rPr xmlns:a="http://schemas.openxmlformats.org/drawingml/2006/main" sz="3550" i="1">
                                <a:solidFill>
                                  <a:srgbClr val="000000"/>
                                </a:solidFill>
                                <a:latin typeface="Cambria Math" panose="02040503050406030204" pitchFamily="18" charset="0"/>
                              </a:rPr>
                              <m:t>π</m:t>
                            </m:r>
                          </m:num>
                          <m:den>
                            <m:r>
                              <a:rPr xmlns:a="http://schemas.openxmlformats.org/drawingml/2006/main" sz="3550" i="1">
                                <a:solidFill>
                                  <a:srgbClr val="000000"/>
                                </a:solidFill>
                                <a:latin typeface="Cambria Math" panose="02040503050406030204" pitchFamily="18" charset="0"/>
                              </a:rPr>
                              <m:t>4</m:t>
                            </m:r>
                          </m:den>
                        </m:f>
                      </m:sup>
                    </m:sSup>
                    <m:r>
                      <a:rPr xmlns:a="http://schemas.openxmlformats.org/drawingml/2006/main" sz="3550" i="1">
                        <a:solidFill>
                          <a:srgbClr val="000000"/>
                        </a:solidFill>
                        <a:latin typeface="Cambria Math" panose="02040503050406030204" pitchFamily="18" charset="0"/>
                      </a:rPr>
                      <m:t>|</m:t>
                    </m:r>
                    <m:r>
                      <a:rPr xmlns:a="http://schemas.openxmlformats.org/drawingml/2006/main" sz="3550" i="1">
                        <a:solidFill>
                          <a:srgbClr val="000000"/>
                        </a:solidFill>
                        <a:latin typeface="Cambria Math" panose="02040503050406030204" pitchFamily="18" charset="0"/>
                      </a:rPr>
                      <m:t>1</m:t>
                    </m:r>
                    <m:r>
                      <a:rPr xmlns:a="http://schemas.openxmlformats.org/drawingml/2006/main" sz="3550" i="1">
                        <a:solidFill>
                          <a:srgbClr val="000000"/>
                        </a:solidFill>
                        <a:latin typeface="Cambria Math" panose="02040503050406030204" pitchFamily="18" charset="0"/>
                      </a:rPr>
                      <m:t>⟩</m:t>
                    </m:r>
                  </m:e>
                </m:d>
              </m:oMath>
            </a14:m>
            <a:r>
              <a:t> </a:t>
            </a:r>
            <a14:m>
              <m:oMath>
                <m:r>
                  <a:rPr xmlns:a="http://schemas.openxmlformats.org/drawingml/2006/main" sz="4050" i="1">
                    <a:solidFill>
                      <a:srgbClr val="000000"/>
                    </a:solidFill>
                    <a:latin typeface="Cambria Math" panose="02040503050406030204" pitchFamily="18" charset="0"/>
                  </a:rPr>
                  <m:t>⇒</m:t>
                </m:r>
              </m:oMath>
            </a14:m>
            <a:r>
              <a:t> </a:t>
            </a:r>
            <a14:m>
              <m:oMath>
                <m:r>
                  <a:rPr xmlns:a="http://schemas.openxmlformats.org/drawingml/2006/main" sz="3550" i="1">
                    <a:solidFill>
                      <a:srgbClr val="000000"/>
                    </a:solidFill>
                    <a:latin typeface="Cambria Math" panose="02040503050406030204" pitchFamily="18" charset="0"/>
                  </a:rPr>
                  <m:t>θ</m:t>
                </m:r>
                <m:r>
                  <a:rPr xmlns:a="http://schemas.openxmlformats.org/drawingml/2006/main" sz="3550" i="1">
                    <a:solidFill>
                      <a:srgbClr val="000000"/>
                    </a:solidFill>
                    <a:latin typeface="Cambria Math" panose="02040503050406030204" pitchFamily="18" charset="0"/>
                  </a:rPr>
                  <m:t>=</m:t>
                </m:r>
                <m:f>
                  <m:fPr>
                    <m:ctrlPr>
                      <a:rPr xmlns:a="http://schemas.openxmlformats.org/drawingml/2006/main" sz="3550" i="1">
                        <a:solidFill>
                          <a:srgbClr val="000000"/>
                        </a:solidFill>
                        <a:latin typeface="Cambria Math" panose="02040503050406030204" pitchFamily="18" charset="0"/>
                      </a:rPr>
                    </m:ctrlPr>
                    <m:type m:val="bar"/>
                  </m:fPr>
                  <m:num>
                    <m:r>
                      <a:rPr xmlns:a="http://schemas.openxmlformats.org/drawingml/2006/main" sz="3550" i="1">
                        <a:solidFill>
                          <a:srgbClr val="000000"/>
                        </a:solidFill>
                        <a:latin typeface="Cambria Math" panose="02040503050406030204" pitchFamily="18" charset="0"/>
                      </a:rPr>
                      <m:t>π</m:t>
                    </m:r>
                  </m:num>
                  <m:den>
                    <m:r>
                      <a:rPr xmlns:a="http://schemas.openxmlformats.org/drawingml/2006/main" sz="3550" i="1">
                        <a:solidFill>
                          <a:srgbClr val="000000"/>
                        </a:solidFill>
                        <a:latin typeface="Cambria Math" panose="02040503050406030204" pitchFamily="18" charset="0"/>
                      </a:rPr>
                      <m:t>2</m:t>
                    </m:r>
                  </m:den>
                </m:f>
                <m:r>
                  <a:rPr xmlns:a="http://schemas.openxmlformats.org/drawingml/2006/main" sz="3550" i="1">
                    <a:solidFill>
                      <a:srgbClr val="000000"/>
                    </a:solidFill>
                    <a:latin typeface="Cambria Math" panose="02040503050406030204" pitchFamily="18" charset="0"/>
                  </a:rPr>
                  <m:t>,</m:t>
                </m:r>
                <m:r>
                  <a:rPr xmlns:a="http://schemas.openxmlformats.org/drawingml/2006/main" sz="3550" i="1">
                    <a:solidFill>
                      <a:srgbClr val="000000"/>
                    </a:solidFill>
                    <a:latin typeface="Cambria Math" panose="02040503050406030204" pitchFamily="18" charset="0"/>
                  </a:rPr>
                  <m:t>ϕ</m:t>
                </m:r>
                <m:r>
                  <a:rPr xmlns:a="http://schemas.openxmlformats.org/drawingml/2006/main" sz="3550" i="1">
                    <a:solidFill>
                      <a:srgbClr val="000000"/>
                    </a:solidFill>
                    <a:latin typeface="Cambria Math" panose="02040503050406030204" pitchFamily="18" charset="0"/>
                  </a:rPr>
                  <m:t>=</m:t>
                </m:r>
                <m:r>
                  <a:rPr xmlns:a="http://schemas.openxmlformats.org/drawingml/2006/main" sz="3550" i="1">
                    <a:solidFill>
                      <a:srgbClr val="000000"/>
                    </a:solidFill>
                    <a:latin typeface="Cambria Math" panose="02040503050406030204" pitchFamily="18" charset="0"/>
                  </a:rPr>
                  <m:t>-</m:t>
                </m:r>
                <m:f>
                  <m:fPr>
                    <m:ctrlPr>
                      <a:rPr xmlns:a="http://schemas.openxmlformats.org/drawingml/2006/main" sz="3550" i="1">
                        <a:solidFill>
                          <a:srgbClr val="000000"/>
                        </a:solidFill>
                        <a:latin typeface="Cambria Math" panose="02040503050406030204" pitchFamily="18" charset="0"/>
                      </a:rPr>
                    </m:ctrlPr>
                    <m:type m:val="bar"/>
                  </m:fPr>
                  <m:num>
                    <m:r>
                      <a:rPr xmlns:a="http://schemas.openxmlformats.org/drawingml/2006/main" sz="3550" i="1">
                        <a:solidFill>
                          <a:srgbClr val="000000"/>
                        </a:solidFill>
                        <a:latin typeface="Cambria Math" panose="02040503050406030204" pitchFamily="18" charset="0"/>
                      </a:rPr>
                      <m:t>π</m:t>
                    </m:r>
                  </m:num>
                  <m:den>
                    <m:r>
                      <a:rPr xmlns:a="http://schemas.openxmlformats.org/drawingml/2006/main" sz="3550" i="1">
                        <a:solidFill>
                          <a:srgbClr val="000000"/>
                        </a:solidFill>
                        <a:latin typeface="Cambria Math" panose="02040503050406030204" pitchFamily="18" charset="0"/>
                      </a:rPr>
                      <m:t>4</m:t>
                    </m:r>
                  </m:den>
                </m:f>
              </m:oMath>
            </a14:m>
          </a:p>
          <a:p>
            <a:pPr marL="0" indent="0" algn="ctr" defTabSz="1511770">
              <a:lnSpc>
                <a:spcPct val="90000"/>
              </a:lnSpc>
              <a:spcBef>
                <a:spcPts val="24800"/>
              </a:spcBef>
              <a:buClrTx/>
              <a:buSzTx/>
              <a:buNone/>
              <a:defRPr spc="-215" sz="7192">
                <a:gradFill flip="none" rotWithShape="1">
                  <a:gsLst>
                    <a:gs pos="0">
                      <a:srgbClr val="1E98FD"/>
                    </a:gs>
                    <a:gs pos="100000">
                      <a:srgbClr val="FF00F7"/>
                    </a:gs>
                  </a:gsLst>
                  <a:lin ang="3960000" scaled="0"/>
                </a:gradFill>
                <a:latin typeface="+mn-lt"/>
                <a:ea typeface="+mn-ea"/>
                <a:cs typeface="+mn-cs"/>
                <a:sym typeface="Graphik Semibold"/>
              </a:defRPr>
            </a:pPr>
            <a:r>
              <a:rPr u="sng">
                <a:hlinkClick r:id="rId3" invalidUrl="" action="" tgtFrame="" tooltip="" history="1" highlightClick="0" endSnd="0"/>
              </a:rPr>
              <a:t>Demo</a:t>
            </a:r>
          </a:p>
        </p:txBody>
      </p:sp>
      <p:pic>
        <p:nvPicPr>
          <p:cNvPr id="224" name="Image" descr="Image"/>
          <p:cNvPicPr>
            <a:picLocks noChangeAspect="1"/>
          </p:cNvPicPr>
          <p:nvPr/>
        </p:nvPicPr>
        <p:blipFill>
          <a:blip r:embed="rId4">
            <a:extLst/>
          </a:blip>
          <a:stretch>
            <a:fillRect/>
          </a:stretch>
        </p:blipFill>
        <p:spPr>
          <a:xfrm>
            <a:off x="18103414" y="8810735"/>
            <a:ext cx="3868324" cy="2254330"/>
          </a:xfrm>
          <a:prstGeom prst="rect">
            <a:avLst/>
          </a:prstGeom>
          <a:ln w="12700">
            <a:miter lim="400000"/>
          </a:ln>
        </p:spPr>
      </p:pic>
      <p:pic>
        <p:nvPicPr>
          <p:cNvPr id="225" name="Image" descr="Image"/>
          <p:cNvPicPr>
            <a:picLocks noChangeAspect="1"/>
          </p:cNvPicPr>
          <p:nvPr/>
        </p:nvPicPr>
        <p:blipFill>
          <a:blip r:embed="rId5">
            <a:extLst/>
          </a:blip>
          <a:stretch>
            <a:fillRect/>
          </a:stretch>
        </p:blipFill>
        <p:spPr>
          <a:xfrm>
            <a:off x="19185182" y="5009682"/>
            <a:ext cx="2391056" cy="1842941"/>
          </a:xfrm>
          <a:prstGeom prst="rect">
            <a:avLst/>
          </a:prstGeom>
          <a:ln w="12700">
            <a:miter lim="400000"/>
          </a:ln>
        </p:spPr>
      </p:pic>
      <p:pic>
        <p:nvPicPr>
          <p:cNvPr id="226" name="0*n0JGFiHO7MiVieYL.png" descr="0*n0JGFiHO7MiVieYL.png"/>
          <p:cNvPicPr>
            <a:picLocks noChangeAspect="1"/>
          </p:cNvPicPr>
          <p:nvPr/>
        </p:nvPicPr>
        <p:blipFill>
          <a:blip r:embed="rId6">
            <a:extLst/>
          </a:blip>
          <a:stretch>
            <a:fillRect/>
          </a:stretch>
        </p:blipFill>
        <p:spPr>
          <a:xfrm>
            <a:off x="17182092" y="2230474"/>
            <a:ext cx="3069521" cy="3261366"/>
          </a:xfrm>
          <a:prstGeom prst="rect">
            <a:avLst/>
          </a:prstGeom>
          <a:ln w="12700">
            <a:miter lim="400000"/>
          </a:ln>
        </p:spPr>
      </p:pic>
      <p:sp>
        <p:nvSpPr>
          <p:cNvPr id="227" name="Source"/>
          <p:cNvSpPr txBox="1"/>
          <p:nvPr/>
        </p:nvSpPr>
        <p:spPr>
          <a:xfrm>
            <a:off x="13551969" y="11745265"/>
            <a:ext cx="2757527" cy="117297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pc="-192" sz="6400" u="sng">
                <a:gradFill flip="none" rotWithShape="1">
                  <a:gsLst>
                    <a:gs pos="0">
                      <a:srgbClr val="FF00D8"/>
                    </a:gs>
                    <a:gs pos="100000">
                      <a:srgbClr val="FF542E"/>
                    </a:gs>
                  </a:gsLst>
                  <a:lin ang="3960000" scaled="0"/>
                </a:gradFill>
                <a:latin typeface="+mn-lt"/>
                <a:ea typeface="+mn-ea"/>
                <a:cs typeface="+mn-cs"/>
                <a:sym typeface="Graphik Semibold"/>
                <a:hlinkClick r:id="rId7" invalidUrl="" action="" tgtFrame="" tooltip="" history="1" highlightClick="0" endSnd="0"/>
              </a:defRPr>
            </a:lvl1pPr>
          </a:lstStyle>
          <a:p>
            <a:pPr>
              <a:defRPr u="none"/>
            </a:pPr>
            <a:r>
              <a:rPr u="sng">
                <a:hlinkClick r:id="rId7" invalidUrl="" action="" tgtFrame="" tooltip="" history="1" highlightClick="0" endSnd="0"/>
              </a:rPr>
              <a:t>Source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23">
                                            <p:bg/>
                                          </p:spTgt>
                                        </p:tgtEl>
                                        <p:attrNameLst>
                                          <p:attrName>style.visibility</p:attrName>
                                        </p:attrNameLst>
                                      </p:cBhvr>
                                      <p:to>
                                        <p:strVal val="visible"/>
                                      </p:to>
                                    </p:set>
                                    <p:animEffect filter="fade" transition="in">
                                      <p:cBhvr>
                                        <p:cTn id="7" dur="200"/>
                                        <p:tgtEl>
                                          <p:spTgt spid="223">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223">
                                            <p:txEl>
                                              <p:pRg st="0" end="0"/>
                                            </p:txEl>
                                          </p:spTgt>
                                        </p:tgtEl>
                                        <p:attrNameLst>
                                          <p:attrName>style.visibility</p:attrName>
                                        </p:attrNameLst>
                                      </p:cBhvr>
                                      <p:to>
                                        <p:strVal val="visible"/>
                                      </p:to>
                                    </p:set>
                                    <p:animEffect filter="fade" transition="in">
                                      <p:cBhvr>
                                        <p:cTn id="10" dur="200"/>
                                        <p:tgtEl>
                                          <p:spTgt spid="22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223">
                                            <p:txEl>
                                              <p:pRg st="1" end="1"/>
                                            </p:txEl>
                                          </p:spTgt>
                                        </p:tgtEl>
                                        <p:attrNameLst>
                                          <p:attrName>style.visibility</p:attrName>
                                        </p:attrNameLst>
                                      </p:cBhvr>
                                      <p:to>
                                        <p:strVal val="visible"/>
                                      </p:to>
                                    </p:set>
                                    <p:animEffect filter="fade" transition="in">
                                      <p:cBhvr>
                                        <p:cTn id="15" dur="200"/>
                                        <p:tgtEl>
                                          <p:spTgt spid="223">
                                            <p:txEl>
                                              <p:pRg st="1" end="1"/>
                                            </p:txEl>
                                          </p:spTgt>
                                        </p:tgtEl>
                                      </p:cBhvr>
                                    </p:animEffect>
                                  </p:childTnLst>
                                </p:cTn>
                              </p:par>
                            </p:childTnLst>
                          </p:cTn>
                        </p:par>
                        <p:par>
                          <p:cTn id="16" fill="hold">
                            <p:stCondLst>
                              <p:cond delay="200"/>
                            </p:stCondLst>
                            <p:childTnLst>
                              <p:par>
                                <p:cTn id="17" presetClass="entr" nodeType="afterEffect" presetID="10" grpId="2" fill="hold">
                                  <p:stCondLst>
                                    <p:cond delay="0"/>
                                  </p:stCondLst>
                                  <p:iterate type="el" backwards="0">
                                    <p:tmAbs val="0"/>
                                  </p:iterate>
                                  <p:childTnLst>
                                    <p:set>
                                      <p:cBhvr>
                                        <p:cTn id="18" fill="hold"/>
                                        <p:tgtEl>
                                          <p:spTgt spid="226"/>
                                        </p:tgtEl>
                                        <p:attrNameLst>
                                          <p:attrName>style.visibility</p:attrName>
                                        </p:attrNameLst>
                                      </p:cBhvr>
                                      <p:to>
                                        <p:strVal val="visible"/>
                                      </p:to>
                                    </p:set>
                                    <p:animEffect filter="fade" transition="in">
                                      <p:cBhvr>
                                        <p:cTn id="19" dur="1000"/>
                                        <p:tgtEl>
                                          <p:spTgt spid="226"/>
                                        </p:tgtEl>
                                      </p:cBhvr>
                                    </p:animEffect>
                                  </p:childTnLst>
                                </p:cTn>
                              </p:par>
                            </p:childTnLst>
                          </p:cTn>
                        </p:par>
                        <p:par>
                          <p:cTn id="20" fill="hold">
                            <p:stCondLst>
                              <p:cond delay="1200"/>
                            </p:stCondLst>
                            <p:childTnLst>
                              <p:par>
                                <p:cTn id="21" presetClass="entr" nodeType="afterEffect" presetID="10" grpId="1" fill="hold">
                                  <p:stCondLst>
                                    <p:cond delay="0"/>
                                  </p:stCondLst>
                                  <p:iterate type="el" backwards="0">
                                    <p:tmAbs val="0"/>
                                  </p:iterate>
                                  <p:childTnLst>
                                    <p:set>
                                      <p:cBhvr>
                                        <p:cTn id="22" fill="hold"/>
                                        <p:tgtEl>
                                          <p:spTgt spid="223">
                                            <p:txEl>
                                              <p:pRg st="2" end="2"/>
                                            </p:txEl>
                                          </p:spTgt>
                                        </p:tgtEl>
                                        <p:attrNameLst>
                                          <p:attrName>style.visibility</p:attrName>
                                        </p:attrNameLst>
                                      </p:cBhvr>
                                      <p:to>
                                        <p:strVal val="visible"/>
                                      </p:to>
                                    </p:set>
                                    <p:animEffect filter="fade" transition="in">
                                      <p:cBhvr>
                                        <p:cTn id="23" dur="200"/>
                                        <p:tgtEl>
                                          <p:spTgt spid="22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ID="10" grpId="1" fill="hold">
                                  <p:stCondLst>
                                    <p:cond delay="0"/>
                                  </p:stCondLst>
                                  <p:iterate type="el" backwards="0">
                                    <p:tmAbs val="0"/>
                                  </p:iterate>
                                  <p:childTnLst>
                                    <p:set>
                                      <p:cBhvr>
                                        <p:cTn id="27" fill="hold"/>
                                        <p:tgtEl>
                                          <p:spTgt spid="223">
                                            <p:txEl>
                                              <p:pRg st="3" end="3"/>
                                            </p:txEl>
                                          </p:spTgt>
                                        </p:tgtEl>
                                        <p:attrNameLst>
                                          <p:attrName>style.visibility</p:attrName>
                                        </p:attrNameLst>
                                      </p:cBhvr>
                                      <p:to>
                                        <p:strVal val="visible"/>
                                      </p:to>
                                    </p:set>
                                    <p:animEffect filter="fade" transition="in">
                                      <p:cBhvr>
                                        <p:cTn id="28" dur="200"/>
                                        <p:tgtEl>
                                          <p:spTgt spid="223">
                                            <p:txEl>
                                              <p:pRg st="3" end="3"/>
                                            </p:txEl>
                                          </p:spTgt>
                                        </p:tgtEl>
                                      </p:cBhvr>
                                    </p:animEffect>
                                  </p:childTnLst>
                                </p:cTn>
                              </p:par>
                            </p:childTnLst>
                          </p:cTn>
                        </p:par>
                        <p:par>
                          <p:cTn id="29" fill="hold">
                            <p:stCondLst>
                              <p:cond delay="200"/>
                            </p:stCondLst>
                            <p:childTnLst>
                              <p:par>
                                <p:cTn id="30" presetClass="entr" nodeType="afterEffect" presetID="10" grpId="1" fill="hold">
                                  <p:stCondLst>
                                    <p:cond delay="0"/>
                                  </p:stCondLst>
                                  <p:iterate type="el" backwards="0">
                                    <p:tmAbs val="0"/>
                                  </p:iterate>
                                  <p:childTnLst>
                                    <p:set>
                                      <p:cBhvr>
                                        <p:cTn id="31" fill="hold"/>
                                        <p:tgtEl>
                                          <p:spTgt spid="223">
                                            <p:txEl>
                                              <p:pRg st="4" end="4"/>
                                            </p:txEl>
                                          </p:spTgt>
                                        </p:tgtEl>
                                        <p:attrNameLst>
                                          <p:attrName>style.visibility</p:attrName>
                                        </p:attrNameLst>
                                      </p:cBhvr>
                                      <p:to>
                                        <p:strVal val="visible"/>
                                      </p:to>
                                    </p:set>
                                    <p:animEffect filter="fade" transition="in">
                                      <p:cBhvr>
                                        <p:cTn id="32" dur="200"/>
                                        <p:tgtEl>
                                          <p:spTgt spid="223">
                                            <p:txEl>
                                              <p:pRg st="4" end="4"/>
                                            </p:txEl>
                                          </p:spTgt>
                                        </p:tgtEl>
                                      </p:cBhvr>
                                    </p:animEffect>
                                  </p:childTnLst>
                                </p:cTn>
                              </p:par>
                            </p:childTnLst>
                          </p:cTn>
                        </p:par>
                        <p:par>
                          <p:cTn id="33" fill="hold">
                            <p:stCondLst>
                              <p:cond delay="400"/>
                            </p:stCondLst>
                            <p:childTnLst>
                              <p:par>
                                <p:cTn id="34" presetClass="entr" nodeType="afterEffect" presetID="10" grpId="3" fill="hold">
                                  <p:stCondLst>
                                    <p:cond delay="0"/>
                                  </p:stCondLst>
                                  <p:iterate type="el" backwards="0">
                                    <p:tmAbs val="0"/>
                                  </p:iterate>
                                  <p:childTnLst>
                                    <p:set>
                                      <p:cBhvr>
                                        <p:cTn id="35" fill="hold"/>
                                        <p:tgtEl>
                                          <p:spTgt spid="225"/>
                                        </p:tgtEl>
                                        <p:attrNameLst>
                                          <p:attrName>style.visibility</p:attrName>
                                        </p:attrNameLst>
                                      </p:cBhvr>
                                      <p:to>
                                        <p:strVal val="visible"/>
                                      </p:to>
                                    </p:set>
                                    <p:animEffect filter="fade" transition="in">
                                      <p:cBhvr>
                                        <p:cTn id="36" dur="1000"/>
                                        <p:tgtEl>
                                          <p:spTgt spid="225"/>
                                        </p:tgtEl>
                                      </p:cBhvr>
                                    </p:animEffect>
                                  </p:childTnLst>
                                </p:cTn>
                              </p:par>
                            </p:childTnLst>
                          </p:cTn>
                        </p:par>
                      </p:childTnLst>
                    </p:cTn>
                  </p:par>
                  <p:par>
                    <p:cTn id="37" fill="hold">
                      <p:stCondLst>
                        <p:cond delay="indefinite"/>
                      </p:stCondLst>
                      <p:childTnLst>
                        <p:par>
                          <p:cTn id="38" fill="hold">
                            <p:stCondLst>
                              <p:cond delay="0"/>
                            </p:stCondLst>
                            <p:childTnLst>
                              <p:par>
                                <p:cTn id="39" presetClass="entr" nodeType="clickEffect" presetID="10" grpId="1" fill="hold">
                                  <p:stCondLst>
                                    <p:cond delay="0"/>
                                  </p:stCondLst>
                                  <p:iterate type="el" backwards="0">
                                    <p:tmAbs val="0"/>
                                  </p:iterate>
                                  <p:childTnLst>
                                    <p:set>
                                      <p:cBhvr>
                                        <p:cTn id="40" fill="hold"/>
                                        <p:tgtEl>
                                          <p:spTgt spid="223">
                                            <p:txEl>
                                              <p:pRg st="5" end="5"/>
                                            </p:txEl>
                                          </p:spTgt>
                                        </p:tgtEl>
                                        <p:attrNameLst>
                                          <p:attrName>style.visibility</p:attrName>
                                        </p:attrNameLst>
                                      </p:cBhvr>
                                      <p:to>
                                        <p:strVal val="visible"/>
                                      </p:to>
                                    </p:set>
                                    <p:animEffect filter="fade" transition="in">
                                      <p:cBhvr>
                                        <p:cTn id="41" dur="200"/>
                                        <p:tgtEl>
                                          <p:spTgt spid="223">
                                            <p:txEl>
                                              <p:pRg st="5" end="5"/>
                                            </p:txEl>
                                          </p:spTgt>
                                        </p:tgtEl>
                                      </p:cBhvr>
                                    </p:animEffect>
                                  </p:childTnLst>
                                </p:cTn>
                              </p:par>
                            </p:childTnLst>
                          </p:cTn>
                        </p:par>
                        <p:par>
                          <p:cTn id="42" fill="hold">
                            <p:stCondLst>
                              <p:cond delay="200"/>
                            </p:stCondLst>
                            <p:childTnLst>
                              <p:par>
                                <p:cTn id="43" presetClass="entr" nodeType="afterEffect" presetID="10" grpId="1" fill="hold">
                                  <p:stCondLst>
                                    <p:cond delay="0"/>
                                  </p:stCondLst>
                                  <p:iterate type="el" backwards="0">
                                    <p:tmAbs val="0"/>
                                  </p:iterate>
                                  <p:childTnLst>
                                    <p:set>
                                      <p:cBhvr>
                                        <p:cTn id="44" fill="hold"/>
                                        <p:tgtEl>
                                          <p:spTgt spid="223">
                                            <p:txEl>
                                              <p:pRg st="6" end="6"/>
                                            </p:txEl>
                                          </p:spTgt>
                                        </p:tgtEl>
                                        <p:attrNameLst>
                                          <p:attrName>style.visibility</p:attrName>
                                        </p:attrNameLst>
                                      </p:cBhvr>
                                      <p:to>
                                        <p:strVal val="visible"/>
                                      </p:to>
                                    </p:set>
                                    <p:animEffect filter="fade" transition="in">
                                      <p:cBhvr>
                                        <p:cTn id="45" dur="200"/>
                                        <p:tgtEl>
                                          <p:spTgt spid="223">
                                            <p:txEl>
                                              <p:pRg st="6" end="6"/>
                                            </p:txEl>
                                          </p:spTgt>
                                        </p:tgtEl>
                                      </p:cBhvr>
                                    </p:animEffect>
                                  </p:childTnLst>
                                </p:cTn>
                              </p:par>
                            </p:childTnLst>
                          </p:cTn>
                        </p:par>
                        <p:par>
                          <p:cTn id="46" fill="hold">
                            <p:stCondLst>
                              <p:cond delay="400"/>
                            </p:stCondLst>
                            <p:childTnLst>
                              <p:par>
                                <p:cTn id="47" presetClass="entr" nodeType="afterEffect" presetID="10" grpId="4" fill="hold">
                                  <p:stCondLst>
                                    <p:cond delay="0"/>
                                  </p:stCondLst>
                                  <p:iterate type="el" backwards="0">
                                    <p:tmAbs val="0"/>
                                  </p:iterate>
                                  <p:childTnLst>
                                    <p:set>
                                      <p:cBhvr>
                                        <p:cTn id="48" fill="hold"/>
                                        <p:tgtEl>
                                          <p:spTgt spid="224"/>
                                        </p:tgtEl>
                                        <p:attrNameLst>
                                          <p:attrName>style.visibility</p:attrName>
                                        </p:attrNameLst>
                                      </p:cBhvr>
                                      <p:to>
                                        <p:strVal val="visible"/>
                                      </p:to>
                                    </p:set>
                                    <p:animEffect filter="fade" transition="in">
                                      <p:cBhvr>
                                        <p:cTn id="49" dur="1000"/>
                                        <p:tgtEl>
                                          <p:spTgt spid="224"/>
                                        </p:tgtEl>
                                      </p:cBhvr>
                                    </p:animEffect>
                                  </p:childTnLst>
                                </p:cTn>
                              </p:par>
                            </p:childTnLst>
                          </p:cTn>
                        </p:par>
                        <p:par>
                          <p:cTn id="50" fill="hold">
                            <p:stCondLst>
                              <p:cond delay="1400"/>
                            </p:stCondLst>
                            <p:childTnLst>
                              <p:par>
                                <p:cTn id="51" presetClass="entr" nodeType="afterEffect" presetID="10" grpId="1" fill="hold">
                                  <p:stCondLst>
                                    <p:cond delay="0"/>
                                  </p:stCondLst>
                                  <p:iterate type="el" backwards="0">
                                    <p:tmAbs val="0"/>
                                  </p:iterate>
                                  <p:childTnLst>
                                    <p:set>
                                      <p:cBhvr>
                                        <p:cTn id="52" fill="hold"/>
                                        <p:tgtEl>
                                          <p:spTgt spid="223">
                                            <p:txEl>
                                              <p:pRg st="7" end="7"/>
                                            </p:txEl>
                                          </p:spTgt>
                                        </p:tgtEl>
                                        <p:attrNameLst>
                                          <p:attrName>style.visibility</p:attrName>
                                        </p:attrNameLst>
                                      </p:cBhvr>
                                      <p:to>
                                        <p:strVal val="visible"/>
                                      </p:to>
                                    </p:set>
                                    <p:animEffect filter="fade" transition="in">
                                      <p:cBhvr>
                                        <p:cTn id="53" dur="200"/>
                                        <p:tgtEl>
                                          <p:spTgt spid="223">
                                            <p:txEl>
                                              <p:pRg st="7" end="7"/>
                                            </p:txEl>
                                          </p:spTgt>
                                        </p:tgtEl>
                                      </p:cBhvr>
                                    </p:animEffect>
                                  </p:childTnLst>
                                </p:cTn>
                              </p:par>
                            </p:childTnLst>
                          </p:cTn>
                        </p:par>
                        <p:par>
                          <p:cTn id="54" fill="hold">
                            <p:stCondLst>
                              <p:cond delay="1600"/>
                            </p:stCondLst>
                            <p:childTnLst>
                              <p:par>
                                <p:cTn id="55" presetClass="entr" nodeType="afterEffect" presetID="10" grpId="5" fill="hold">
                                  <p:stCondLst>
                                    <p:cond delay="0"/>
                                  </p:stCondLst>
                                  <p:iterate type="el" backwards="0">
                                    <p:tmAbs val="0"/>
                                  </p:iterate>
                                  <p:childTnLst>
                                    <p:set>
                                      <p:cBhvr>
                                        <p:cTn id="56" fill="hold"/>
                                        <p:tgtEl>
                                          <p:spTgt spid="227"/>
                                        </p:tgtEl>
                                        <p:attrNameLst>
                                          <p:attrName>style.visibility</p:attrName>
                                        </p:attrNameLst>
                                      </p:cBhvr>
                                      <p:to>
                                        <p:strVal val="visible"/>
                                      </p:to>
                                    </p:set>
                                    <p:animEffect filter="fade" transition="in">
                                      <p:cBhvr>
                                        <p:cTn id="57"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23" grpId="1"/>
      <p:bldP build="whole" bldLvl="1" animBg="1" rev="0" advAuto="0" spid="225" grpId="3"/>
      <p:bldP build="whole" bldLvl="1" animBg="1" rev="0" advAuto="0" spid="224" grpId="4"/>
      <p:bldP build="whole" bldLvl="1" animBg="1" rev="0" advAuto="0" spid="227" grpId="5"/>
      <p:bldP build="whole" bldLvl="1" animBg="1" rev="0" advAuto="0" spid="226" grpId="2"/>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Quantum gates/operations"/>
          <p:cNvSpPr txBox="1"/>
          <p:nvPr>
            <p:ph type="title"/>
          </p:nvPr>
        </p:nvSpPr>
        <p:spPr>
          <a:xfrm>
            <a:off x="1270000" y="838200"/>
            <a:ext cx="21844000" cy="1549400"/>
          </a:xfrm>
          <a:prstGeom prst="rect">
            <a:avLst/>
          </a:prstGeom>
        </p:spPr>
        <p:txBody>
          <a:bodyPr/>
          <a:lstStyle>
            <a:lvl1pPr>
              <a:defRPr spc="-249" sz="8300"/>
            </a:lvl1pPr>
          </a:lstStyle>
          <a:p>
            <a:pPr/>
            <a:r>
              <a:t>Quantum gates/operations</a:t>
            </a:r>
          </a:p>
        </p:txBody>
      </p:sp>
      <p:sp>
        <p:nvSpPr>
          <p:cNvPr id="232" name="A gate which acts on a qubit is represented by a   unitary matrix  :…"/>
          <p:cNvSpPr txBox="1"/>
          <p:nvPr>
            <p:ph type="body" idx="1"/>
          </p:nvPr>
        </p:nvSpPr>
        <p:spPr>
          <a:xfrm>
            <a:off x="1270000" y="2601917"/>
            <a:ext cx="21844000" cy="10376057"/>
          </a:xfrm>
          <a:prstGeom prst="rect">
            <a:avLst/>
          </a:prstGeom>
        </p:spPr>
        <p:txBody>
          <a:bodyPr/>
          <a:lstStyle/>
          <a:p>
            <a:pPr marL="415840" indent="-415840" defTabSz="1853183">
              <a:spcBef>
                <a:spcPts val="1800"/>
              </a:spcBef>
              <a:defRPr sz="3572"/>
            </a:pPr>
            <a:r>
              <a:t>A gate which acts on a qubit is represented by a </a:t>
            </a:r>
            <a14:m>
              <m:oMath>
                <m:r>
                  <a:rPr xmlns:a="http://schemas.openxmlformats.org/drawingml/2006/main" sz="4450" i="1">
                    <a:solidFill>
                      <a:srgbClr val="000000"/>
                    </a:solidFill>
                    <a:latin typeface="Cambria Math" panose="02040503050406030204" pitchFamily="18" charset="0"/>
                  </a:rPr>
                  <m:t>2</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2</m:t>
                </m:r>
              </m:oMath>
            </a14:m>
            <a:r>
              <a:t> unitary matrix </a:t>
            </a:r>
            <a14:m>
              <m:oMath>
                <m:r>
                  <a:rPr xmlns:a="http://schemas.openxmlformats.org/drawingml/2006/main" sz="4750" i="1">
                    <a:solidFill>
                      <a:srgbClr val="000000"/>
                    </a:solidFill>
                    <a:latin typeface="Cambria Math" panose="02040503050406030204" pitchFamily="18" charset="0"/>
                  </a:rPr>
                  <m:t>U</m:t>
                </m:r>
              </m:oMath>
            </a14:m>
            <a:r>
              <a:t>:  </a:t>
            </a:r>
            <a14:m>
              <m:oMath>
                <m:r>
                  <a:rPr xmlns:a="http://schemas.openxmlformats.org/drawingml/2006/main" sz="4600" i="1">
                    <a:solidFill>
                      <a:srgbClr val="000000"/>
                    </a:solidFill>
                    <a:latin typeface="Cambria Math" panose="02040503050406030204" pitchFamily="18" charset="0"/>
                  </a:rPr>
                  <m:t>|</m:t>
                </m:r>
                <m:sSup>
                  <m:e>
                    <m:r>
                      <a:rPr xmlns:a="http://schemas.openxmlformats.org/drawingml/2006/main" sz="4600" i="1">
                        <a:solidFill>
                          <a:srgbClr val="000000"/>
                        </a:solidFill>
                        <a:latin typeface="Cambria Math" panose="02040503050406030204" pitchFamily="18" charset="0"/>
                      </a:rPr>
                      <m:t>ψ</m:t>
                    </m:r>
                  </m:e>
                  <m:sup>
                    <m:r>
                      <a:rPr xmlns:a="http://schemas.openxmlformats.org/drawingml/2006/main" sz="4600" i="1">
                        <a:solidFill>
                          <a:srgbClr val="000000"/>
                        </a:solidFill>
                        <a:latin typeface="Cambria Math" panose="02040503050406030204" pitchFamily="18" charset="0"/>
                      </a:rPr>
                      <m:t>′</m:t>
                    </m:r>
                  </m:sup>
                </m:s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U</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ψ</m:t>
                </m:r>
                <m:r>
                  <a:rPr xmlns:a="http://schemas.openxmlformats.org/drawingml/2006/main" sz="4600" i="1">
                    <a:solidFill>
                      <a:srgbClr val="000000"/>
                    </a:solidFill>
                    <a:latin typeface="Cambria Math" panose="02040503050406030204" pitchFamily="18" charset="0"/>
                  </a:rPr>
                  <m:t>⟩</m:t>
                </m:r>
              </m:oMath>
            </a14:m>
          </a:p>
          <a:p>
            <a:pPr marL="415840" indent="-415840" defTabSz="1853183">
              <a:spcBef>
                <a:spcPts val="1800"/>
              </a:spcBef>
              <a:defRPr sz="3572"/>
            </a:pPr>
            <a:r>
              <a:t>A general unitary must be able to take the </a:t>
            </a:r>
            <a14:m>
              <m:oMath>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0</m:t>
                </m:r>
                <m:r>
                  <a:rPr xmlns:a="http://schemas.openxmlformats.org/drawingml/2006/main" sz="4900" i="1">
                    <a:solidFill>
                      <a:srgbClr val="000000"/>
                    </a:solidFill>
                    <a:latin typeface="Cambria Math" panose="02040503050406030204" pitchFamily="18" charset="0"/>
                  </a:rPr>
                  <m:t>⟩</m:t>
                </m:r>
              </m:oMath>
            </a14:m>
            <a:r>
              <a:t> to the state</a:t>
            </a:r>
            <a14:m>
              <m:oMath>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ψ</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m:t>
                </m:r>
                <m:r>
                  <m:rPr>
                    <m:sty m:val="p"/>
                  </m:rPr>
                  <a:rPr xmlns:a="http://schemas.openxmlformats.org/drawingml/2006/main" sz="4400" i="1">
                    <a:solidFill>
                      <a:srgbClr val="000000"/>
                    </a:solidFill>
                    <a:latin typeface="Cambria Math" panose="02040503050406030204" pitchFamily="18" charset="0"/>
                  </a:rPr>
                  <m:t>cos</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θ</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2</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0</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m:t>
                </m:r>
                <m:r>
                  <m:rPr>
                    <m:sty m:val="p"/>
                  </m:rPr>
                  <a:rPr xmlns:a="http://schemas.openxmlformats.org/drawingml/2006/main" sz="4400" i="1">
                    <a:solidFill>
                      <a:srgbClr val="000000"/>
                    </a:solidFill>
                    <a:latin typeface="Cambria Math" panose="02040503050406030204" pitchFamily="18" charset="0"/>
                  </a:rPr>
                  <m:t>sin</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θ</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2</m:t>
                </m:r>
                <m:r>
                  <a:rPr xmlns:a="http://schemas.openxmlformats.org/drawingml/2006/main" sz="4400" i="1">
                    <a:solidFill>
                      <a:srgbClr val="000000"/>
                    </a:solidFill>
                    <a:latin typeface="Cambria Math" panose="02040503050406030204" pitchFamily="18" charset="0"/>
                  </a:rPr>
                  <m:t>)</m:t>
                </m:r>
                <m:sSup>
                  <m:e>
                    <m:r>
                      <a:rPr xmlns:a="http://schemas.openxmlformats.org/drawingml/2006/main" sz="4400" i="1">
                        <a:solidFill>
                          <a:srgbClr val="000000"/>
                        </a:solidFill>
                        <a:latin typeface="Cambria Math" panose="02040503050406030204" pitchFamily="18" charset="0"/>
                      </a:rPr>
                      <m:t>e</m:t>
                    </m:r>
                  </m:e>
                  <m:sup>
                    <m:r>
                      <a:rPr xmlns:a="http://schemas.openxmlformats.org/drawingml/2006/main" sz="4400" i="1">
                        <a:solidFill>
                          <a:srgbClr val="000000"/>
                        </a:solidFill>
                        <a:latin typeface="Cambria Math" panose="02040503050406030204" pitchFamily="18" charset="0"/>
                      </a:rPr>
                      <m:t>i</m:t>
                    </m:r>
                    <m:r>
                      <a:rPr xmlns:a="http://schemas.openxmlformats.org/drawingml/2006/main" sz="4400" i="1">
                        <a:solidFill>
                          <a:srgbClr val="000000"/>
                        </a:solidFill>
                        <a:latin typeface="Cambria Math" panose="02040503050406030204" pitchFamily="18" charset="0"/>
                      </a:rPr>
                      <m:t>ϕ</m:t>
                    </m:r>
                  </m:sup>
                </m:sSup>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1</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U</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0</m:t>
                </m:r>
                <m:r>
                  <a:rPr xmlns:a="http://schemas.openxmlformats.org/drawingml/2006/main" sz="4400" i="1">
                    <a:solidFill>
                      <a:srgbClr val="000000"/>
                    </a:solidFill>
                    <a:latin typeface="Cambria Math" panose="02040503050406030204" pitchFamily="18" charset="0"/>
                  </a:rPr>
                  <m:t>⟩</m:t>
                </m:r>
              </m:oMath>
            </a14:m>
          </a:p>
          <a:p>
            <a:pPr lvl="1" marL="0" indent="347472" defTabSz="1853183">
              <a:spcBef>
                <a:spcPts val="1800"/>
              </a:spcBef>
              <a:buClrTx/>
              <a:buSzTx/>
              <a:buNone/>
              <a:defRPr sz="3572"/>
            </a:pPr>
            <a:r>
              <a:t> </a:t>
            </a:r>
            <a14:m>
              <m:oMath>
                <m:r>
                  <a:rPr xmlns:a="http://schemas.openxmlformats.org/drawingml/2006/main" sz="5000" i="1">
                    <a:solidFill>
                      <a:srgbClr val="000000"/>
                    </a:solidFill>
                    <a:latin typeface="Cambria Math" panose="02040503050406030204" pitchFamily="18" charset="0"/>
                  </a:rPr>
                  <m:t>⇒</m:t>
                </m:r>
              </m:oMath>
            </a14:m>
            <a:r>
              <a:t> </a:t>
            </a:r>
            <a14:m>
              <m:oMath>
                <m:r>
                  <a:rPr xmlns:a="http://schemas.openxmlformats.org/drawingml/2006/main" sz="4350" i="1">
                    <a:solidFill>
                      <a:srgbClr val="000000"/>
                    </a:solidFill>
                    <a:latin typeface="Cambria Math" panose="02040503050406030204" pitchFamily="18" charset="0"/>
                  </a:rPr>
                  <m:t>U</m:t>
                </m:r>
                <m:r>
                  <a:rPr xmlns:a="http://schemas.openxmlformats.org/drawingml/2006/main" sz="4350" i="1">
                    <a:solidFill>
                      <a:srgbClr val="000000"/>
                    </a:solidFill>
                    <a:latin typeface="Cambria Math" panose="02040503050406030204" pitchFamily="18" charset="0"/>
                  </a:rPr>
                  <m:t>=</m:t>
                </m:r>
                <m:d>
                  <m:dPr>
                    <m:ctrlPr>
                      <a:rPr xmlns:a="http://schemas.openxmlformats.org/drawingml/2006/main" sz="4350" i="1">
                        <a:solidFill>
                          <a:srgbClr val="000000"/>
                        </a:solidFill>
                        <a:latin typeface="Cambria Math" panose="02040503050406030204" pitchFamily="18" charset="0"/>
                      </a:rPr>
                    </m:ctrlPr>
                  </m:dPr>
                  <m:e>
                    <m:m>
                      <m:mPr>
                        <m:ctrlPr>
                          <a:rPr xmlns:a="http://schemas.openxmlformats.org/drawingml/2006/main" sz="4350" i="1">
                            <a:solidFill>
                              <a:srgbClr val="000000"/>
                            </a:solidFill>
                            <a:latin typeface="Cambria Math" panose="02040503050406030204" pitchFamily="18" charset="0"/>
                          </a:rPr>
                        </m:ctrlPr>
                        <m:baseJc m:val="center"/>
                        <m:plcHide m:val="on"/>
                        <m:mcs>
                          <m:mc>
                            <m:mcPr>
                              <m:count m:val="2"/>
                              <m:mcJc m:val="center"/>
                            </m:mcPr>
                          </m:mc>
                        </m:mcs>
                      </m:mPr>
                      <m:mr>
                        <m:e>
                          <m:r>
                            <m:rPr>
                              <m:sty m:val="p"/>
                            </m:rPr>
                            <a:rPr xmlns:a="http://schemas.openxmlformats.org/drawingml/2006/main" sz="4350" i="1">
                              <a:solidFill>
                                <a:srgbClr val="000000"/>
                              </a:solidFill>
                              <a:latin typeface="Cambria Math" panose="02040503050406030204" pitchFamily="18" charset="0"/>
                            </a:rPr>
                            <m:t>cos</m:t>
                          </m: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θ</m:t>
                          </m: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2</m:t>
                          </m:r>
                          <m:r>
                            <a:rPr xmlns:a="http://schemas.openxmlformats.org/drawingml/2006/main" sz="4350" i="1">
                              <a:solidFill>
                                <a:srgbClr val="000000"/>
                              </a:solidFill>
                              <a:latin typeface="Cambria Math" panose="02040503050406030204" pitchFamily="18" charset="0"/>
                            </a:rPr>
                            <m:t>)</m:t>
                          </m:r>
                        </m:e>
                        <m:e>
                          <m:r>
                            <a:rPr xmlns:a="http://schemas.openxmlformats.org/drawingml/2006/main" sz="4350" i="1">
                              <a:solidFill>
                                <a:srgbClr val="000000"/>
                              </a:solidFill>
                              <a:latin typeface="Cambria Math" panose="02040503050406030204" pitchFamily="18" charset="0"/>
                            </a:rPr>
                            <m:t>a</m:t>
                          </m:r>
                        </m:e>
                      </m:mr>
                      <m:mr>
                        <m:e>
                          <m:sSup>
                            <m:e>
                              <m:argPr>
                                <m:scrLvl m:val="0"/>
                              </m:argPr>
                              <m:r>
                                <a:rPr xmlns:a="http://schemas.openxmlformats.org/drawingml/2006/main" sz="4350" i="1">
                                  <a:solidFill>
                                    <a:srgbClr val="000000"/>
                                  </a:solidFill>
                                  <a:latin typeface="Cambria Math" panose="02040503050406030204" pitchFamily="18" charset="0"/>
                                </a:rPr>
                                <m:t>e</m:t>
                              </m:r>
                            </m:e>
                            <m:sup>
                              <m:argPr>
                                <m:scrLvl m:val="0"/>
                              </m:argPr>
                              <m:r>
                                <a:rPr xmlns:a="http://schemas.openxmlformats.org/drawingml/2006/main" sz="4350" i="1">
                                  <a:solidFill>
                                    <a:srgbClr val="000000"/>
                                  </a:solidFill>
                                  <a:latin typeface="Cambria Math" panose="02040503050406030204" pitchFamily="18" charset="0"/>
                                </a:rPr>
                                <m:t>i</m:t>
                              </m:r>
                              <m:r>
                                <a:rPr xmlns:a="http://schemas.openxmlformats.org/drawingml/2006/main" sz="4350" i="1">
                                  <a:solidFill>
                                    <a:srgbClr val="000000"/>
                                  </a:solidFill>
                                  <a:latin typeface="Cambria Math" panose="02040503050406030204" pitchFamily="18" charset="0"/>
                                </a:rPr>
                                <m:t>ϕ</m:t>
                              </m:r>
                            </m:sup>
                          </m:sSup>
                          <m:r>
                            <m:rPr>
                              <m:sty m:val="p"/>
                            </m:rPr>
                            <a:rPr xmlns:a="http://schemas.openxmlformats.org/drawingml/2006/main" sz="4350" i="1">
                              <a:solidFill>
                                <a:srgbClr val="000000"/>
                              </a:solidFill>
                              <a:latin typeface="Cambria Math" panose="02040503050406030204" pitchFamily="18" charset="0"/>
                            </a:rPr>
                            <m:t>sin</m:t>
                          </m: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θ</m:t>
                          </m: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2</m:t>
                          </m:r>
                          <m:r>
                            <a:rPr xmlns:a="http://schemas.openxmlformats.org/drawingml/2006/main" sz="4350" i="1">
                              <a:solidFill>
                                <a:srgbClr val="000000"/>
                              </a:solidFill>
                              <a:latin typeface="Cambria Math" panose="02040503050406030204" pitchFamily="18" charset="0"/>
                            </a:rPr>
                            <m:t>)</m:t>
                          </m:r>
                        </m:e>
                        <m:e>
                          <m:r>
                            <a:rPr xmlns:a="http://schemas.openxmlformats.org/drawingml/2006/main" sz="4350" i="1">
                              <a:solidFill>
                                <a:srgbClr val="000000"/>
                              </a:solidFill>
                              <a:latin typeface="Cambria Math" panose="02040503050406030204" pitchFamily="18" charset="0"/>
                            </a:rPr>
                            <m:t>b</m:t>
                          </m:r>
                        </m:e>
                      </m:mr>
                    </m:m>
                  </m:e>
                </m:d>
              </m:oMath>
            </a14:m>
            <a:r>
              <a:t>, where </a:t>
            </a:r>
            <a14:m>
              <m:oMath>
                <m:r>
                  <a:rPr xmlns:a="http://schemas.openxmlformats.org/drawingml/2006/main" sz="4750" i="1">
                    <a:solidFill>
                      <a:srgbClr val="000000"/>
                    </a:solidFill>
                    <a:latin typeface="Cambria Math" panose="02040503050406030204" pitchFamily="18" charset="0"/>
                  </a:rPr>
                  <m:t>a</m:t>
                </m:r>
              </m:oMath>
            </a14:m>
            <a:r>
              <a:t> and </a:t>
            </a:r>
            <a14:m>
              <m:oMath>
                <m:r>
                  <a:rPr xmlns:a="http://schemas.openxmlformats.org/drawingml/2006/main" sz="4800" i="1">
                    <a:solidFill>
                      <a:srgbClr val="000000"/>
                    </a:solidFill>
                    <a:latin typeface="Cambria Math" panose="02040503050406030204" pitchFamily="18" charset="0"/>
                  </a:rPr>
                  <m:t>b</m:t>
                </m:r>
              </m:oMath>
            </a14:m>
            <a:r>
              <a:t> are complex numbers such that </a:t>
            </a:r>
            <a14:m>
              <m:oMath>
                <m:sSup>
                  <m:e>
                    <m:r>
                      <a:rPr xmlns:a="http://schemas.openxmlformats.org/drawingml/2006/main" sz="4400" i="1">
                        <a:solidFill>
                          <a:srgbClr val="000000"/>
                        </a:solidFill>
                        <a:latin typeface="Cambria Math" panose="02040503050406030204" pitchFamily="18" charset="0"/>
                      </a:rPr>
                      <m:t>U</m:t>
                    </m:r>
                  </m:e>
                  <m:sup>
                    <m:r>
                      <a:rPr xmlns:a="http://schemas.openxmlformats.org/drawingml/2006/main" sz="4400" i="1">
                        <a:solidFill>
                          <a:srgbClr val="000000"/>
                        </a:solidFill>
                        <a:latin typeface="Cambria Math" panose="02040503050406030204" pitchFamily="18" charset="0"/>
                      </a:rPr>
                      <m:t>†</m:t>
                    </m:r>
                  </m:sup>
                </m:sSup>
                <m:r>
                  <a:rPr xmlns:a="http://schemas.openxmlformats.org/drawingml/2006/main" sz="4400" i="1">
                    <a:solidFill>
                      <a:srgbClr val="000000"/>
                    </a:solidFill>
                    <a:latin typeface="Cambria Math" panose="02040503050406030204" pitchFamily="18" charset="0"/>
                  </a:rPr>
                  <m:t>U</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I</m:t>
                </m:r>
              </m:oMath>
            </a14:m>
          </a:p>
          <a:p>
            <a:pPr marL="415840" indent="-415840" defTabSz="1853183">
              <a:spcBef>
                <a:spcPts val="1800"/>
              </a:spcBef>
              <a:defRPr sz="3572"/>
            </a:pPr>
            <a:r>
              <a:t>The general expression of </a:t>
            </a:r>
            <a14:m>
              <m:oMath>
                <m:r>
                  <a:rPr xmlns:a="http://schemas.openxmlformats.org/drawingml/2006/main" sz="4450" i="1">
                    <a:solidFill>
                      <a:srgbClr val="000000"/>
                    </a:solidFill>
                    <a:latin typeface="Cambria Math" panose="02040503050406030204" pitchFamily="18" charset="0"/>
                  </a:rPr>
                  <m:t>2</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2</m:t>
                </m:r>
              </m:oMath>
            </a14:m>
            <a:r>
              <a:t> unitary matrix, which depends on 4 real parameters, is:</a:t>
            </a:r>
          </a:p>
          <a:p>
            <a:pPr lvl="1" marL="0" indent="347472" defTabSz="1853183">
              <a:spcBef>
                <a:spcPts val="1800"/>
              </a:spcBef>
              <a:buClrTx/>
              <a:buSzTx/>
              <a:buNone/>
              <a:defRPr sz="3572"/>
            </a:pPr>
            <a:r>
              <a:t> </a:t>
            </a:r>
            <a14:m>
              <m:oMath>
                <m:r>
                  <a:rPr xmlns:a="http://schemas.openxmlformats.org/drawingml/2006/main" sz="4350" i="1">
                    <a:solidFill>
                      <a:srgbClr val="000000"/>
                    </a:solidFill>
                    <a:latin typeface="Cambria Math" panose="02040503050406030204" pitchFamily="18" charset="0"/>
                  </a:rPr>
                  <m:t>U</m:t>
                </m:r>
                <m:r>
                  <a:rPr xmlns:a="http://schemas.openxmlformats.org/drawingml/2006/main" sz="4350" i="1">
                    <a:solidFill>
                      <a:srgbClr val="000000"/>
                    </a:solidFill>
                    <a:latin typeface="Cambria Math" panose="02040503050406030204" pitchFamily="18" charset="0"/>
                  </a:rPr>
                  <m:t>=</m:t>
                </m:r>
                <m:d>
                  <m:dPr>
                    <m:ctrlPr>
                      <a:rPr xmlns:a="http://schemas.openxmlformats.org/drawingml/2006/main" sz="4350" i="1">
                        <a:solidFill>
                          <a:srgbClr val="000000"/>
                        </a:solidFill>
                        <a:latin typeface="Cambria Math" panose="02040503050406030204" pitchFamily="18" charset="0"/>
                      </a:rPr>
                    </m:ctrlPr>
                  </m:dPr>
                  <m:e>
                    <m:m>
                      <m:mPr>
                        <m:ctrlPr>
                          <a:rPr xmlns:a="http://schemas.openxmlformats.org/drawingml/2006/main" sz="435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4350" i="1">
                              <a:solidFill>
                                <a:srgbClr val="000000"/>
                              </a:solidFill>
                              <a:latin typeface="Cambria Math" panose="02040503050406030204" pitchFamily="18" charset="0"/>
                            </a:rPr>
                            <m:t>α</m:t>
                          </m:r>
                        </m:e>
                        <m:e>
                          <m:r>
                            <a:rPr xmlns:a="http://schemas.openxmlformats.org/drawingml/2006/main" sz="4350" i="1">
                              <a:solidFill>
                                <a:srgbClr val="000000"/>
                              </a:solidFill>
                              <a:latin typeface="Cambria Math" panose="02040503050406030204" pitchFamily="18" charset="0"/>
                            </a:rPr>
                            <m:t>-</m:t>
                          </m:r>
                          <m:sSup>
                            <m:e>
                              <m:argPr>
                                <m:scrLvl m:val="0"/>
                              </m:argPr>
                              <m:r>
                                <a:rPr xmlns:a="http://schemas.openxmlformats.org/drawingml/2006/main" sz="4350" i="1">
                                  <a:solidFill>
                                    <a:srgbClr val="000000"/>
                                  </a:solidFill>
                                  <a:latin typeface="Cambria Math" panose="02040503050406030204" pitchFamily="18" charset="0"/>
                                </a:rPr>
                                <m:t>e</m:t>
                              </m:r>
                            </m:e>
                            <m:sup>
                              <m:argPr>
                                <m:scrLvl m:val="0"/>
                              </m:argP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i</m:t>
                              </m:r>
                              <m:r>
                                <a:rPr xmlns:a="http://schemas.openxmlformats.org/drawingml/2006/main" sz="4350" i="1">
                                  <a:solidFill>
                                    <a:srgbClr val="000000"/>
                                  </a:solidFill>
                                  <a:latin typeface="Cambria Math" panose="02040503050406030204" pitchFamily="18" charset="0"/>
                                </a:rPr>
                                <m:t>φ</m:t>
                              </m:r>
                            </m:sup>
                          </m:sSup>
                          <m:sSup>
                            <m:e>
                              <m:argPr>
                                <m:scrLvl m:val="0"/>
                              </m:argPr>
                              <m:r>
                                <a:rPr xmlns:a="http://schemas.openxmlformats.org/drawingml/2006/main" sz="4350" i="1">
                                  <a:solidFill>
                                    <a:srgbClr val="000000"/>
                                  </a:solidFill>
                                  <a:latin typeface="Cambria Math" panose="02040503050406030204" pitchFamily="18" charset="0"/>
                                </a:rPr>
                                <m:t>β</m:t>
                              </m:r>
                            </m:e>
                            <m:sup>
                              <m:argPr>
                                <m:scrLvl m:val="0"/>
                              </m:argPr>
                              <m:r>
                                <a:rPr xmlns:a="http://schemas.openxmlformats.org/drawingml/2006/main" sz="4350" i="1">
                                  <a:solidFill>
                                    <a:srgbClr val="000000"/>
                                  </a:solidFill>
                                  <a:latin typeface="Cambria Math" panose="02040503050406030204" pitchFamily="18" charset="0"/>
                                </a:rPr>
                                <m:t>*</m:t>
                              </m:r>
                            </m:sup>
                          </m:sSup>
                        </m:e>
                      </m:mr>
                      <m:mr>
                        <m:e>
                          <m:r>
                            <a:rPr xmlns:a="http://schemas.openxmlformats.org/drawingml/2006/main" sz="4350" i="1">
                              <a:solidFill>
                                <a:srgbClr val="000000"/>
                              </a:solidFill>
                              <a:latin typeface="Cambria Math" panose="02040503050406030204" pitchFamily="18" charset="0"/>
                            </a:rPr>
                            <m:t>β</m:t>
                          </m:r>
                        </m:e>
                        <m:e>
                          <m:sSup>
                            <m:e>
                              <m:argPr>
                                <m:scrLvl m:val="0"/>
                              </m:argPr>
                              <m:r>
                                <a:rPr xmlns:a="http://schemas.openxmlformats.org/drawingml/2006/main" sz="4350" i="1">
                                  <a:solidFill>
                                    <a:srgbClr val="000000"/>
                                  </a:solidFill>
                                  <a:latin typeface="Cambria Math" panose="02040503050406030204" pitchFamily="18" charset="0"/>
                                </a:rPr>
                                <m:t>e</m:t>
                              </m:r>
                            </m:e>
                            <m:sup>
                              <m:argPr>
                                <m:scrLvl m:val="0"/>
                              </m:argP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i</m:t>
                              </m:r>
                              <m:r>
                                <a:rPr xmlns:a="http://schemas.openxmlformats.org/drawingml/2006/main" sz="4350" i="1">
                                  <a:solidFill>
                                    <a:srgbClr val="000000"/>
                                  </a:solidFill>
                                  <a:latin typeface="Cambria Math" panose="02040503050406030204" pitchFamily="18" charset="0"/>
                                </a:rPr>
                                <m:t>φ</m:t>
                              </m:r>
                            </m:sup>
                          </m:sSup>
                          <m:sSup>
                            <m:e>
                              <m:argPr>
                                <m:scrLvl m:val="0"/>
                              </m:argPr>
                              <m:r>
                                <a:rPr xmlns:a="http://schemas.openxmlformats.org/drawingml/2006/main" sz="4350" i="1">
                                  <a:solidFill>
                                    <a:srgbClr val="000000"/>
                                  </a:solidFill>
                                  <a:latin typeface="Cambria Math" panose="02040503050406030204" pitchFamily="18" charset="0"/>
                                </a:rPr>
                                <m:t>α</m:t>
                              </m:r>
                            </m:e>
                            <m:sup>
                              <m:argPr>
                                <m:scrLvl m:val="0"/>
                              </m:argPr>
                              <m:r>
                                <a:rPr xmlns:a="http://schemas.openxmlformats.org/drawingml/2006/main" sz="4350" i="1">
                                  <a:solidFill>
                                    <a:srgbClr val="000000"/>
                                  </a:solidFill>
                                  <a:latin typeface="Cambria Math" panose="02040503050406030204" pitchFamily="18" charset="0"/>
                                </a:rPr>
                                <m:t>*</m:t>
                              </m:r>
                            </m:sup>
                          </m:sSup>
                        </m:e>
                      </m:mr>
                    </m:m>
                  </m:e>
                </m:d>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α</m:t>
                </m:r>
                <m:sSup>
                  <m:e>
                    <m:r>
                      <a:rPr xmlns:a="http://schemas.openxmlformats.org/drawingml/2006/main" sz="4350" i="1">
                        <a:solidFill>
                          <a:srgbClr val="000000"/>
                        </a:solidFill>
                        <a:latin typeface="Cambria Math" panose="02040503050406030204" pitchFamily="18" charset="0"/>
                      </a:rPr>
                      <m:t>|</m:t>
                    </m:r>
                  </m:e>
                  <m:sup>
                    <m:r>
                      <a:rPr xmlns:a="http://schemas.openxmlformats.org/drawingml/2006/main" sz="4350" i="1">
                        <a:solidFill>
                          <a:srgbClr val="000000"/>
                        </a:solidFill>
                        <a:latin typeface="Cambria Math" panose="02040503050406030204" pitchFamily="18" charset="0"/>
                      </a:rPr>
                      <m:t>2</m:t>
                    </m:r>
                  </m:sup>
                </m:sSup>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β</m:t>
                </m:r>
                <m:sSup>
                  <m:e>
                    <m:r>
                      <a:rPr xmlns:a="http://schemas.openxmlformats.org/drawingml/2006/main" sz="4350" i="1">
                        <a:solidFill>
                          <a:srgbClr val="000000"/>
                        </a:solidFill>
                        <a:latin typeface="Cambria Math" panose="02040503050406030204" pitchFamily="18" charset="0"/>
                      </a:rPr>
                      <m:t>|</m:t>
                    </m:r>
                  </m:e>
                  <m:sup>
                    <m:r>
                      <a:rPr xmlns:a="http://schemas.openxmlformats.org/drawingml/2006/main" sz="4350" i="1">
                        <a:solidFill>
                          <a:srgbClr val="000000"/>
                        </a:solidFill>
                        <a:latin typeface="Cambria Math" panose="02040503050406030204" pitchFamily="18" charset="0"/>
                      </a:rPr>
                      <m:t>2</m:t>
                    </m:r>
                  </m:sup>
                </m:sSup>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1</m:t>
                </m:r>
              </m:oMath>
            </a14:m>
          </a:p>
          <a:p>
            <a:pPr marL="415840" indent="-415840" defTabSz="1853183">
              <a:spcBef>
                <a:spcPts val="1800"/>
              </a:spcBef>
              <a:defRPr sz="3572"/>
            </a:pPr>
            <a:r>
              <a:t>This is the most general form of single quit unitary, if we substitute above </a:t>
            </a:r>
            <a14:m>
              <m:oMath>
                <m:r>
                  <a:rPr xmlns:a="http://schemas.openxmlformats.org/drawingml/2006/main" sz="4400" i="1">
                    <a:solidFill>
                      <a:srgbClr val="000000"/>
                    </a:solidFill>
                    <a:latin typeface="Cambria Math" panose="02040503050406030204" pitchFamily="18" charset="0"/>
                  </a:rPr>
                  <m:t>φ</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λ</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ϕ</m:t>
                </m:r>
              </m:oMath>
            </a14:m>
          </a:p>
          <a:p>
            <a:pPr lvl="1" marL="0" indent="347472" defTabSz="1853183">
              <a:spcBef>
                <a:spcPts val="1800"/>
              </a:spcBef>
              <a:buClrTx/>
              <a:buSzTx/>
              <a:buNone/>
              <a:defRPr sz="3572"/>
            </a:pPr>
            <a14:m>
              <m:oMathPara>
                <m:oMathParaPr>
                  <m:jc m:val="left"/>
                </m:oMathParaPr>
                <m:oMath>
                  <m:r>
                    <a:rPr xmlns:a="http://schemas.openxmlformats.org/drawingml/2006/main" sz="4350" i="1">
                      <a:solidFill>
                        <a:srgbClr val="000000"/>
                      </a:solidFill>
                      <a:latin typeface="Cambria Math" panose="02040503050406030204" pitchFamily="18" charset="0"/>
                    </a:rPr>
                    <m:t>U</m:t>
                  </m:r>
                  <m:r>
                    <a:rPr xmlns:a="http://schemas.openxmlformats.org/drawingml/2006/main" sz="4350" i="1">
                      <a:solidFill>
                        <a:srgbClr val="000000"/>
                      </a:solidFill>
                      <a:latin typeface="Cambria Math" panose="02040503050406030204" pitchFamily="18" charset="0"/>
                    </a:rPr>
                    <m:t>=</m:t>
                  </m:r>
                  <m:d>
                    <m:dPr>
                      <m:ctrlPr>
                        <a:rPr xmlns:a="http://schemas.openxmlformats.org/drawingml/2006/main" sz="4350" i="1">
                          <a:solidFill>
                            <a:srgbClr val="000000"/>
                          </a:solidFill>
                          <a:latin typeface="Cambria Math" panose="02040503050406030204" pitchFamily="18" charset="0"/>
                        </a:rPr>
                      </m:ctrlPr>
                    </m:dPr>
                    <m:e>
                      <m:m>
                        <m:mPr>
                          <m:ctrlPr>
                            <a:rPr xmlns:a="http://schemas.openxmlformats.org/drawingml/2006/main" sz="4350" i="1">
                              <a:solidFill>
                                <a:srgbClr val="000000"/>
                              </a:solidFill>
                              <a:latin typeface="Cambria Math" panose="02040503050406030204" pitchFamily="18" charset="0"/>
                            </a:rPr>
                          </m:ctrlPr>
                          <m:baseJc m:val="center"/>
                          <m:plcHide m:val="on"/>
                          <m:mcs>
                            <m:mc>
                              <m:mcPr>
                                <m:count m:val="2"/>
                                <m:mcJc m:val="center"/>
                              </m:mcPr>
                            </m:mc>
                          </m:mcs>
                        </m:mPr>
                        <m:mr>
                          <m:e>
                            <m:r>
                              <m:rPr>
                                <m:sty m:val="p"/>
                              </m:rPr>
                              <a:rPr xmlns:a="http://schemas.openxmlformats.org/drawingml/2006/main" sz="4350" i="1">
                                <a:solidFill>
                                  <a:srgbClr val="000000"/>
                                </a:solidFill>
                                <a:latin typeface="Cambria Math" panose="02040503050406030204" pitchFamily="18" charset="0"/>
                              </a:rPr>
                              <m:t>cos</m:t>
                            </m: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θ</m:t>
                            </m: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2</m:t>
                            </m:r>
                            <m:r>
                              <a:rPr xmlns:a="http://schemas.openxmlformats.org/drawingml/2006/main" sz="4350" i="1">
                                <a:solidFill>
                                  <a:srgbClr val="000000"/>
                                </a:solidFill>
                                <a:latin typeface="Cambria Math" panose="02040503050406030204" pitchFamily="18" charset="0"/>
                              </a:rPr>
                              <m:t>)</m:t>
                            </m:r>
                          </m:e>
                          <m:e>
                            <m:r>
                              <a:rPr xmlns:a="http://schemas.openxmlformats.org/drawingml/2006/main" sz="4350" i="1">
                                <a:solidFill>
                                  <a:srgbClr val="000000"/>
                                </a:solidFill>
                                <a:latin typeface="Cambria Math" panose="02040503050406030204" pitchFamily="18" charset="0"/>
                              </a:rPr>
                              <m:t>-</m:t>
                            </m:r>
                            <m:sSup>
                              <m:e>
                                <m:argPr>
                                  <m:scrLvl m:val="0"/>
                                </m:argPr>
                                <m:r>
                                  <a:rPr xmlns:a="http://schemas.openxmlformats.org/drawingml/2006/main" sz="4350" i="1">
                                    <a:solidFill>
                                      <a:srgbClr val="000000"/>
                                    </a:solidFill>
                                    <a:latin typeface="Cambria Math" panose="02040503050406030204" pitchFamily="18" charset="0"/>
                                  </a:rPr>
                                  <m:t>e</m:t>
                                </m:r>
                              </m:e>
                              <m:sup>
                                <m:argPr>
                                  <m:scrLvl m:val="0"/>
                                </m:argPr>
                                <m:r>
                                  <a:rPr xmlns:a="http://schemas.openxmlformats.org/drawingml/2006/main" sz="4350" i="1">
                                    <a:solidFill>
                                      <a:srgbClr val="000000"/>
                                    </a:solidFill>
                                    <a:latin typeface="Cambria Math" panose="02040503050406030204" pitchFamily="18" charset="0"/>
                                  </a:rPr>
                                  <m:t>i</m:t>
                                </m:r>
                                <m:r>
                                  <a:rPr xmlns:a="http://schemas.openxmlformats.org/drawingml/2006/main" sz="4350" i="1">
                                    <a:solidFill>
                                      <a:srgbClr val="000000"/>
                                    </a:solidFill>
                                    <a:latin typeface="Cambria Math" panose="02040503050406030204" pitchFamily="18" charset="0"/>
                                  </a:rPr>
                                  <m:t>λ</m:t>
                                </m:r>
                              </m:sup>
                            </m:sSup>
                            <m:r>
                              <m:rPr>
                                <m:sty m:val="p"/>
                              </m:rPr>
                              <a:rPr xmlns:a="http://schemas.openxmlformats.org/drawingml/2006/main" sz="4350" i="1">
                                <a:solidFill>
                                  <a:srgbClr val="000000"/>
                                </a:solidFill>
                                <a:latin typeface="Cambria Math" panose="02040503050406030204" pitchFamily="18" charset="0"/>
                              </a:rPr>
                              <m:t>sin</m:t>
                            </m: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θ</m:t>
                            </m: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2</m:t>
                            </m:r>
                            <m:r>
                              <a:rPr xmlns:a="http://schemas.openxmlformats.org/drawingml/2006/main" sz="4350" i="1">
                                <a:solidFill>
                                  <a:srgbClr val="000000"/>
                                </a:solidFill>
                                <a:latin typeface="Cambria Math" panose="02040503050406030204" pitchFamily="18" charset="0"/>
                              </a:rPr>
                              <m:t>)</m:t>
                            </m:r>
                          </m:e>
                        </m:mr>
                        <m:mr>
                          <m:e>
                            <m:sSup>
                              <m:e>
                                <m:argPr>
                                  <m:scrLvl m:val="0"/>
                                </m:argPr>
                                <m:r>
                                  <a:rPr xmlns:a="http://schemas.openxmlformats.org/drawingml/2006/main" sz="4350" i="1">
                                    <a:solidFill>
                                      <a:srgbClr val="000000"/>
                                    </a:solidFill>
                                    <a:latin typeface="Cambria Math" panose="02040503050406030204" pitchFamily="18" charset="0"/>
                                  </a:rPr>
                                  <m:t>e</m:t>
                                </m:r>
                              </m:e>
                              <m:sup>
                                <m:argPr>
                                  <m:scrLvl m:val="0"/>
                                </m:argPr>
                                <m:r>
                                  <a:rPr xmlns:a="http://schemas.openxmlformats.org/drawingml/2006/main" sz="4350" i="1">
                                    <a:solidFill>
                                      <a:srgbClr val="000000"/>
                                    </a:solidFill>
                                    <a:latin typeface="Cambria Math" panose="02040503050406030204" pitchFamily="18" charset="0"/>
                                  </a:rPr>
                                  <m:t>i</m:t>
                                </m:r>
                                <m:r>
                                  <a:rPr xmlns:a="http://schemas.openxmlformats.org/drawingml/2006/main" sz="4350" i="1">
                                    <a:solidFill>
                                      <a:srgbClr val="000000"/>
                                    </a:solidFill>
                                    <a:latin typeface="Cambria Math" panose="02040503050406030204" pitchFamily="18" charset="0"/>
                                  </a:rPr>
                                  <m:t>ϕ</m:t>
                                </m:r>
                              </m:sup>
                            </m:sSup>
                            <m:r>
                              <m:rPr>
                                <m:sty m:val="p"/>
                              </m:rPr>
                              <a:rPr xmlns:a="http://schemas.openxmlformats.org/drawingml/2006/main" sz="4350" i="1">
                                <a:solidFill>
                                  <a:srgbClr val="000000"/>
                                </a:solidFill>
                                <a:latin typeface="Cambria Math" panose="02040503050406030204" pitchFamily="18" charset="0"/>
                              </a:rPr>
                              <m:t>sin</m:t>
                            </m: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θ</m:t>
                            </m: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2</m:t>
                            </m:r>
                            <m:r>
                              <a:rPr xmlns:a="http://schemas.openxmlformats.org/drawingml/2006/main" sz="4350" i="1">
                                <a:solidFill>
                                  <a:srgbClr val="000000"/>
                                </a:solidFill>
                                <a:latin typeface="Cambria Math" panose="02040503050406030204" pitchFamily="18" charset="0"/>
                              </a:rPr>
                              <m:t>)</m:t>
                            </m:r>
                          </m:e>
                          <m:e>
                            <m:sSup>
                              <m:e>
                                <m:argPr>
                                  <m:scrLvl m:val="0"/>
                                </m:argPr>
                                <m:r>
                                  <a:rPr xmlns:a="http://schemas.openxmlformats.org/drawingml/2006/main" sz="4350" i="1">
                                    <a:solidFill>
                                      <a:srgbClr val="000000"/>
                                    </a:solidFill>
                                    <a:latin typeface="Cambria Math" panose="02040503050406030204" pitchFamily="18" charset="0"/>
                                  </a:rPr>
                                  <m:t>e</m:t>
                                </m:r>
                              </m:e>
                              <m:sup>
                                <m:argPr>
                                  <m:scrLvl m:val="0"/>
                                </m:argPr>
                                <m:r>
                                  <a:rPr xmlns:a="http://schemas.openxmlformats.org/drawingml/2006/main" sz="4350" i="1">
                                    <a:solidFill>
                                      <a:srgbClr val="000000"/>
                                    </a:solidFill>
                                    <a:latin typeface="Cambria Math" panose="02040503050406030204" pitchFamily="18" charset="0"/>
                                  </a:rPr>
                                  <m:t>i</m:t>
                                </m:r>
                                <m:r>
                                  <a:rPr xmlns:a="http://schemas.openxmlformats.org/drawingml/2006/main" sz="4350" i="1">
                                    <a:solidFill>
                                      <a:srgbClr val="000000"/>
                                    </a:solidFill>
                                    <a:latin typeface="Cambria Math" panose="02040503050406030204" pitchFamily="18" charset="0"/>
                                  </a:rPr>
                                  <m:t>λ</m:t>
                                </m: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i</m:t>
                                </m:r>
                                <m:r>
                                  <a:rPr xmlns:a="http://schemas.openxmlformats.org/drawingml/2006/main" sz="4350" i="1">
                                    <a:solidFill>
                                      <a:srgbClr val="000000"/>
                                    </a:solidFill>
                                    <a:latin typeface="Cambria Math" panose="02040503050406030204" pitchFamily="18" charset="0"/>
                                  </a:rPr>
                                  <m:t>ϕ</m:t>
                                </m:r>
                              </m:sup>
                            </m:sSup>
                            <m:r>
                              <m:rPr>
                                <m:sty m:val="p"/>
                              </m:rPr>
                              <a:rPr xmlns:a="http://schemas.openxmlformats.org/drawingml/2006/main" sz="4350" i="1">
                                <a:solidFill>
                                  <a:srgbClr val="000000"/>
                                </a:solidFill>
                                <a:latin typeface="Cambria Math" panose="02040503050406030204" pitchFamily="18" charset="0"/>
                              </a:rPr>
                              <m:t>cos</m:t>
                            </m: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θ</m:t>
                            </m: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2</m:t>
                            </m:r>
                            <m:r>
                              <a:rPr xmlns:a="http://schemas.openxmlformats.org/drawingml/2006/main" sz="4350" i="1">
                                <a:solidFill>
                                  <a:srgbClr val="000000"/>
                                </a:solidFill>
                                <a:latin typeface="Cambria Math" panose="02040503050406030204" pitchFamily="18" charset="0"/>
                              </a:rPr>
                              <m:t>)</m:t>
                            </m:r>
                          </m:e>
                        </m:mr>
                      </m:m>
                    </m:e>
                  </m:d>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0</m:t>
                  </m: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ϕ</m:t>
                  </m:r>
                  <m:r>
                    <a:rPr xmlns:a="http://schemas.openxmlformats.org/drawingml/2006/main" sz="4350" i="1">
                      <a:solidFill>
                        <a:srgbClr val="000000"/>
                      </a:solidFill>
                      <a:latin typeface="Cambria Math" panose="02040503050406030204" pitchFamily="18" charset="0"/>
                    </a:rPr>
                    <m:t>&lt;</m:t>
                  </m:r>
                  <m:r>
                    <a:rPr xmlns:a="http://schemas.openxmlformats.org/drawingml/2006/main" sz="4350" i="1">
                      <a:solidFill>
                        <a:srgbClr val="000000"/>
                      </a:solidFill>
                      <a:latin typeface="Cambria Math" panose="02040503050406030204" pitchFamily="18" charset="0"/>
                    </a:rPr>
                    <m:t>2</m:t>
                  </m:r>
                  <m:r>
                    <a:rPr xmlns:a="http://schemas.openxmlformats.org/drawingml/2006/main" sz="4350" i="1">
                      <a:solidFill>
                        <a:srgbClr val="000000"/>
                      </a:solidFill>
                      <a:latin typeface="Cambria Math" panose="02040503050406030204" pitchFamily="18" charset="0"/>
                    </a:rPr>
                    <m:t>π</m:t>
                  </m: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0</m:t>
                  </m: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θ</m:t>
                  </m: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π</m:t>
                  </m: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0</m:t>
                  </m:r>
                  <m:r>
                    <a:rPr xmlns:a="http://schemas.openxmlformats.org/drawingml/2006/main" sz="4350" i="1">
                      <a:solidFill>
                        <a:srgbClr val="000000"/>
                      </a:solidFill>
                      <a:latin typeface="Cambria Math" panose="02040503050406030204" pitchFamily="18" charset="0"/>
                    </a:rPr>
                    <m:t>≤</m:t>
                  </m:r>
                  <m:r>
                    <a:rPr xmlns:a="http://schemas.openxmlformats.org/drawingml/2006/main" sz="4350" i="1">
                      <a:solidFill>
                        <a:srgbClr val="000000"/>
                      </a:solidFill>
                      <a:latin typeface="Cambria Math" panose="02040503050406030204" pitchFamily="18" charset="0"/>
                    </a:rPr>
                    <m:t>λ</m:t>
                  </m:r>
                  <m:r>
                    <a:rPr xmlns:a="http://schemas.openxmlformats.org/drawingml/2006/main" sz="4350" i="1">
                      <a:solidFill>
                        <a:srgbClr val="000000"/>
                      </a:solidFill>
                      <a:latin typeface="Cambria Math" panose="02040503050406030204" pitchFamily="18" charset="0"/>
                    </a:rPr>
                    <m:t>&lt;</m:t>
                  </m:r>
                  <m:r>
                    <a:rPr xmlns:a="http://schemas.openxmlformats.org/drawingml/2006/main" sz="4350" i="1">
                      <a:solidFill>
                        <a:srgbClr val="000000"/>
                      </a:solidFill>
                      <a:latin typeface="Cambria Math" panose="02040503050406030204" pitchFamily="18" charset="0"/>
                    </a:rPr>
                    <m:t>2</m:t>
                  </m:r>
                  <m:r>
                    <a:rPr xmlns:a="http://schemas.openxmlformats.org/drawingml/2006/main" sz="4350" i="1">
                      <a:solidFill>
                        <a:srgbClr val="000000"/>
                      </a:solidFill>
                      <a:latin typeface="Cambria Math" panose="02040503050406030204" pitchFamily="18" charset="0"/>
                    </a:rPr>
                    <m:t>π</m:t>
                  </m:r>
                </m:oMath>
              </m:oMathPara>
            </a14:m>
            <a:endParaRPr sz="47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32">
                                            <p:bg/>
                                          </p:spTgt>
                                        </p:tgtEl>
                                        <p:attrNameLst>
                                          <p:attrName>style.visibility</p:attrName>
                                        </p:attrNameLst>
                                      </p:cBhvr>
                                      <p:to>
                                        <p:strVal val="visible"/>
                                      </p:to>
                                    </p:set>
                                    <p:animEffect filter="fade" transition="in">
                                      <p:cBhvr>
                                        <p:cTn id="7" dur="1000"/>
                                        <p:tgtEl>
                                          <p:spTgt spid="232">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232">
                                            <p:txEl>
                                              <p:pRg st="0" end="0"/>
                                            </p:txEl>
                                          </p:spTgt>
                                        </p:tgtEl>
                                        <p:attrNameLst>
                                          <p:attrName>style.visibility</p:attrName>
                                        </p:attrNameLst>
                                      </p:cBhvr>
                                      <p:to>
                                        <p:strVal val="visible"/>
                                      </p:to>
                                    </p:set>
                                    <p:animEffect filter="fade" transition="in">
                                      <p:cBhvr>
                                        <p:cTn id="10" dur="1000"/>
                                        <p:tgtEl>
                                          <p:spTgt spid="23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232">
                                            <p:txEl>
                                              <p:pRg st="1" end="1"/>
                                            </p:txEl>
                                          </p:spTgt>
                                        </p:tgtEl>
                                        <p:attrNameLst>
                                          <p:attrName>style.visibility</p:attrName>
                                        </p:attrNameLst>
                                      </p:cBhvr>
                                      <p:to>
                                        <p:strVal val="visible"/>
                                      </p:to>
                                    </p:set>
                                    <p:animEffect filter="fade" transition="in">
                                      <p:cBhvr>
                                        <p:cTn id="15" dur="1000"/>
                                        <p:tgtEl>
                                          <p:spTgt spid="23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232">
                                            <p:txEl>
                                              <p:pRg st="2" end="2"/>
                                            </p:txEl>
                                          </p:spTgt>
                                        </p:tgtEl>
                                        <p:attrNameLst>
                                          <p:attrName>style.visibility</p:attrName>
                                        </p:attrNameLst>
                                      </p:cBhvr>
                                      <p:to>
                                        <p:strVal val="visible"/>
                                      </p:to>
                                    </p:set>
                                    <p:animEffect filter="fade" transition="in">
                                      <p:cBhvr>
                                        <p:cTn id="20" dur="1000"/>
                                        <p:tgtEl>
                                          <p:spTgt spid="23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232">
                                            <p:txEl>
                                              <p:pRg st="3" end="3"/>
                                            </p:txEl>
                                          </p:spTgt>
                                        </p:tgtEl>
                                        <p:attrNameLst>
                                          <p:attrName>style.visibility</p:attrName>
                                        </p:attrNameLst>
                                      </p:cBhvr>
                                      <p:to>
                                        <p:strVal val="visible"/>
                                      </p:to>
                                    </p:set>
                                    <p:animEffect filter="fade" transition="in">
                                      <p:cBhvr>
                                        <p:cTn id="25" dur="1000"/>
                                        <p:tgtEl>
                                          <p:spTgt spid="232">
                                            <p:txEl>
                                              <p:pRg st="3" end="3"/>
                                            </p:txEl>
                                          </p:spTgt>
                                        </p:tgtEl>
                                      </p:cBhvr>
                                    </p:animEffect>
                                  </p:childTnLst>
                                </p:cTn>
                              </p:par>
                            </p:childTnLst>
                          </p:cTn>
                        </p:par>
                        <p:par>
                          <p:cTn id="26" fill="hold">
                            <p:stCondLst>
                              <p:cond delay="1000"/>
                            </p:stCondLst>
                            <p:childTnLst>
                              <p:par>
                                <p:cTn id="27" presetClass="entr" nodeType="afterEffect" presetID="10" grpId="1" fill="hold">
                                  <p:stCondLst>
                                    <p:cond delay="0"/>
                                  </p:stCondLst>
                                  <p:iterate type="el" backwards="0">
                                    <p:tmAbs val="0"/>
                                  </p:iterate>
                                  <p:childTnLst>
                                    <p:set>
                                      <p:cBhvr>
                                        <p:cTn id="28" fill="hold"/>
                                        <p:tgtEl>
                                          <p:spTgt spid="232">
                                            <p:txEl>
                                              <p:pRg st="4" end="4"/>
                                            </p:txEl>
                                          </p:spTgt>
                                        </p:tgtEl>
                                        <p:attrNameLst>
                                          <p:attrName>style.visibility</p:attrName>
                                        </p:attrNameLst>
                                      </p:cBhvr>
                                      <p:to>
                                        <p:strVal val="visible"/>
                                      </p:to>
                                    </p:set>
                                    <p:animEffect filter="fade" transition="in">
                                      <p:cBhvr>
                                        <p:cTn id="29" dur="1000"/>
                                        <p:tgtEl>
                                          <p:spTgt spid="232">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10" grpId="1" fill="hold">
                                  <p:stCondLst>
                                    <p:cond delay="0"/>
                                  </p:stCondLst>
                                  <p:iterate type="el" backwards="0">
                                    <p:tmAbs val="0"/>
                                  </p:iterate>
                                  <p:childTnLst>
                                    <p:set>
                                      <p:cBhvr>
                                        <p:cTn id="33" fill="hold"/>
                                        <p:tgtEl>
                                          <p:spTgt spid="232">
                                            <p:txEl>
                                              <p:pRg st="5" end="5"/>
                                            </p:txEl>
                                          </p:spTgt>
                                        </p:tgtEl>
                                        <p:attrNameLst>
                                          <p:attrName>style.visibility</p:attrName>
                                        </p:attrNameLst>
                                      </p:cBhvr>
                                      <p:to>
                                        <p:strVal val="visible"/>
                                      </p:to>
                                    </p:set>
                                    <p:animEffect filter="fade" transition="in">
                                      <p:cBhvr>
                                        <p:cTn id="34" dur="1000"/>
                                        <p:tgtEl>
                                          <p:spTgt spid="232">
                                            <p:txEl>
                                              <p:pRg st="5" end="5"/>
                                            </p:txEl>
                                          </p:spTgt>
                                        </p:tgtEl>
                                      </p:cBhvr>
                                    </p:animEffect>
                                  </p:childTnLst>
                                </p:cTn>
                              </p:par>
                            </p:childTnLst>
                          </p:cTn>
                        </p:par>
                        <p:par>
                          <p:cTn id="35" fill="hold">
                            <p:stCondLst>
                              <p:cond delay="1000"/>
                            </p:stCondLst>
                            <p:childTnLst>
                              <p:par>
                                <p:cTn id="36" presetClass="entr" nodeType="afterEffect" presetID="10" grpId="1" fill="hold">
                                  <p:stCondLst>
                                    <p:cond delay="0"/>
                                  </p:stCondLst>
                                  <p:iterate type="el" backwards="0">
                                    <p:tmAbs val="0"/>
                                  </p:iterate>
                                  <p:childTnLst>
                                    <p:set>
                                      <p:cBhvr>
                                        <p:cTn id="37" fill="hold"/>
                                        <p:tgtEl>
                                          <p:spTgt spid="232">
                                            <p:txEl>
                                              <p:pRg st="6" end="6"/>
                                            </p:txEl>
                                          </p:spTgt>
                                        </p:tgtEl>
                                        <p:attrNameLst>
                                          <p:attrName>style.visibility</p:attrName>
                                        </p:attrNameLst>
                                      </p:cBhvr>
                                      <p:to>
                                        <p:strVal val="visible"/>
                                      </p:to>
                                    </p:set>
                                    <p:animEffect filter="fade" transition="in">
                                      <p:cBhvr>
                                        <p:cTn id="38" dur="1000"/>
                                        <p:tgtEl>
                                          <p:spTgt spid="232">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32"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Why quantum operations are represented as unitary matrix?"/>
          <p:cNvSpPr txBox="1"/>
          <p:nvPr>
            <p:ph type="title"/>
          </p:nvPr>
        </p:nvSpPr>
        <p:spPr>
          <a:xfrm>
            <a:off x="1270000" y="838200"/>
            <a:ext cx="21844000" cy="1549400"/>
          </a:xfrm>
          <a:prstGeom prst="rect">
            <a:avLst/>
          </a:prstGeom>
        </p:spPr>
        <p:txBody>
          <a:bodyPr/>
          <a:lstStyle>
            <a:lvl1pPr defTabSz="619125">
              <a:defRPr spc="-186" sz="6225"/>
            </a:lvl1pPr>
          </a:lstStyle>
          <a:p>
            <a:pPr/>
            <a:r>
              <a:t>Why quantum operations are represented as unitary matrix?</a:t>
            </a:r>
          </a:p>
        </p:txBody>
      </p:sp>
      <p:sp>
        <p:nvSpPr>
          <p:cNvPr id="235" name="Schrödinger equation…"/>
          <p:cNvSpPr txBox="1"/>
          <p:nvPr>
            <p:ph type="body" idx="1"/>
          </p:nvPr>
        </p:nvSpPr>
        <p:spPr>
          <a:xfrm>
            <a:off x="1270000" y="2601917"/>
            <a:ext cx="21844000" cy="10376057"/>
          </a:xfrm>
          <a:prstGeom prst="rect">
            <a:avLst/>
          </a:prstGeom>
        </p:spPr>
        <p:txBody>
          <a:bodyPr/>
          <a:lstStyle/>
          <a:p>
            <a:pPr marL="470556" indent="-470556" defTabSz="2097023">
              <a:spcBef>
                <a:spcPts val="2000"/>
              </a:spcBef>
              <a:defRPr sz="4042"/>
            </a:pPr>
            <a:r>
              <a:t>Schrödinger equation</a:t>
            </a:r>
          </a:p>
          <a:p>
            <a:pPr lvl="4" marL="0" indent="1572768" defTabSz="2097023">
              <a:spcBef>
                <a:spcPts val="2000"/>
              </a:spcBef>
              <a:buClrTx/>
              <a:buSzTx/>
              <a:buNone/>
              <a:defRPr sz="4042"/>
            </a:pPr>
            <a:r>
              <a:t>  </a:t>
            </a:r>
            <a14:m>
              <m:oMath>
                <m:f>
                  <m:fPr>
                    <m:ctrlPr>
                      <a:rPr xmlns:a="http://schemas.openxmlformats.org/drawingml/2006/main" sz="4950" i="1">
                        <a:solidFill>
                          <a:srgbClr val="000000"/>
                        </a:solidFill>
                        <a:latin typeface="Cambria Math" panose="02040503050406030204" pitchFamily="18" charset="0"/>
                      </a:rPr>
                    </m:ctrlPr>
                    <m:type m:val="bar"/>
                  </m:fPr>
                  <m:num>
                    <m:r>
                      <a:rPr xmlns:a="http://schemas.openxmlformats.org/drawingml/2006/main" sz="4950" i="1">
                        <a:solidFill>
                          <a:srgbClr val="000000"/>
                        </a:solidFill>
                        <a:latin typeface="Cambria Math" panose="02040503050406030204" pitchFamily="18" charset="0"/>
                      </a:rPr>
                      <m:t>d</m:t>
                    </m:r>
                  </m:num>
                  <m:den>
                    <m:r>
                      <a:rPr xmlns:a="http://schemas.openxmlformats.org/drawingml/2006/main" sz="4950" i="1">
                        <a:solidFill>
                          <a:srgbClr val="000000"/>
                        </a:solidFill>
                        <a:latin typeface="Cambria Math" panose="02040503050406030204" pitchFamily="18" charset="0"/>
                      </a:rPr>
                      <m:t>d</m:t>
                    </m:r>
                    <m:r>
                      <a:rPr xmlns:a="http://schemas.openxmlformats.org/drawingml/2006/main" sz="4950" i="1">
                        <a:solidFill>
                          <a:srgbClr val="000000"/>
                        </a:solidFill>
                        <a:latin typeface="Cambria Math" panose="02040503050406030204" pitchFamily="18" charset="0"/>
                      </a:rPr>
                      <m:t>t</m:t>
                    </m:r>
                  </m:den>
                </m:f>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ψ</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t</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m:t>
                </m:r>
                <m:f>
                  <m:fPr>
                    <m:ctrlPr>
                      <a:rPr xmlns:a="http://schemas.openxmlformats.org/drawingml/2006/main" sz="4950" i="1">
                        <a:solidFill>
                          <a:srgbClr val="000000"/>
                        </a:solidFill>
                        <a:latin typeface="Cambria Math" panose="02040503050406030204" pitchFamily="18" charset="0"/>
                      </a:rPr>
                    </m:ctrlPr>
                    <m:type m:val="bar"/>
                  </m:fPr>
                  <m:num>
                    <m:r>
                      <a:rPr xmlns:a="http://schemas.openxmlformats.org/drawingml/2006/main" sz="4950" i="1">
                        <a:solidFill>
                          <a:srgbClr val="000000"/>
                        </a:solidFill>
                        <a:latin typeface="Cambria Math" panose="02040503050406030204" pitchFamily="18" charset="0"/>
                      </a:rPr>
                      <m:t>i</m:t>
                    </m:r>
                  </m:num>
                  <m:den>
                    <m:r>
                      <m:rPr>
                        <m:sty m:val="p"/>
                      </m:rPr>
                      <a:rPr xmlns:a="http://schemas.openxmlformats.org/drawingml/2006/main" sz="4950" i="1">
                        <a:solidFill>
                          <a:srgbClr val="000000"/>
                        </a:solidFill>
                        <a:latin typeface="Cambria Math" panose="02040503050406030204" pitchFamily="18" charset="0"/>
                      </a:rPr>
                      <m:t>ℏ</m:t>
                    </m:r>
                  </m:den>
                </m:f>
                <m:limUpp>
                  <m:e>
                    <m:r>
                      <a:rPr xmlns:a="http://schemas.openxmlformats.org/drawingml/2006/main" sz="4950" i="1">
                        <a:solidFill>
                          <a:srgbClr val="000000"/>
                        </a:solidFill>
                        <a:latin typeface="Cambria Math" panose="02040503050406030204" pitchFamily="18" charset="0"/>
                      </a:rPr>
                      <m:t>H</m:t>
                    </m:r>
                  </m:e>
                  <m:lim>
                    <m:r>
                      <a:rPr xmlns:a="http://schemas.openxmlformats.org/drawingml/2006/main" sz="4950" i="1">
                        <a:solidFill>
                          <a:srgbClr val="000000"/>
                        </a:solidFill>
                        <a:latin typeface="Cambria Math" panose="02040503050406030204" pitchFamily="18" charset="0"/>
                      </a:rPr>
                      <m:t>̂</m:t>
                    </m:r>
                  </m:lim>
                </m:limUpp>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t</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ψ</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t</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m:t>
                </m:r>
              </m:oMath>
            </a14:m>
            <a:r>
              <a:t>,</a:t>
            </a:r>
          </a:p>
          <a:p>
            <a:pPr lvl="4" marL="0" indent="1572768" defTabSz="2097023">
              <a:spcBef>
                <a:spcPts val="2000"/>
              </a:spcBef>
              <a:buClrTx/>
              <a:buSzTx/>
              <a:buNone/>
              <a:defRPr sz="4042"/>
            </a:pPr>
            <a:r>
              <a:t> where Hamiltonian </a:t>
            </a:r>
            <a14:m>
              <m:oMath>
                <m:limUpp>
                  <m:e>
                    <m:r>
                      <a:rPr xmlns:a="http://schemas.openxmlformats.org/drawingml/2006/main" sz="5050" i="1">
                        <a:solidFill>
                          <a:srgbClr val="000000"/>
                        </a:solidFill>
                        <a:latin typeface="Cambria Math" panose="02040503050406030204" pitchFamily="18" charset="0"/>
                      </a:rPr>
                      <m:t>H</m:t>
                    </m:r>
                  </m:e>
                  <m:lim>
                    <m:r>
                      <a:rPr xmlns:a="http://schemas.openxmlformats.org/drawingml/2006/main" sz="5050" i="1">
                        <a:solidFill>
                          <a:srgbClr val="000000"/>
                        </a:solidFill>
                        <a:latin typeface="Cambria Math" panose="02040503050406030204" pitchFamily="18" charset="0"/>
                      </a:rPr>
                      <m:t>̂</m:t>
                    </m:r>
                  </m:lim>
                </m:limUpp>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oMath>
            </a14:m>
            <a:r>
              <a:t> is Hermitian operator </a:t>
            </a:r>
            <a14:m>
              <m:oMath>
                <m:limUpp>
                  <m:e>
                    <m:r>
                      <a:rPr xmlns:a="http://schemas.openxmlformats.org/drawingml/2006/main" sz="4950" i="1">
                        <a:solidFill>
                          <a:srgbClr val="000000"/>
                        </a:solidFill>
                        <a:latin typeface="Cambria Math" panose="02040503050406030204" pitchFamily="18" charset="0"/>
                      </a:rPr>
                      <m:t>H</m:t>
                    </m:r>
                  </m:e>
                  <m:lim>
                    <m:r>
                      <a:rPr xmlns:a="http://schemas.openxmlformats.org/drawingml/2006/main" sz="4950" i="1">
                        <a:solidFill>
                          <a:srgbClr val="000000"/>
                        </a:solidFill>
                        <a:latin typeface="Cambria Math" panose="02040503050406030204" pitchFamily="18" charset="0"/>
                      </a:rPr>
                      <m:t>̂</m:t>
                    </m:r>
                  </m:lim>
                </m:limUpp>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t</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m:t>
                </m:r>
                <m:sSup>
                  <m:e>
                    <m:limUpp>
                      <m:e>
                        <m:r>
                          <a:rPr xmlns:a="http://schemas.openxmlformats.org/drawingml/2006/main" sz="4950" i="1">
                            <a:solidFill>
                              <a:srgbClr val="000000"/>
                            </a:solidFill>
                            <a:latin typeface="Cambria Math" panose="02040503050406030204" pitchFamily="18" charset="0"/>
                          </a:rPr>
                          <m:t>H</m:t>
                        </m:r>
                      </m:e>
                      <m:lim>
                        <m:r>
                          <a:rPr xmlns:a="http://schemas.openxmlformats.org/drawingml/2006/main" sz="4950" i="1">
                            <a:solidFill>
                              <a:srgbClr val="000000"/>
                            </a:solidFill>
                            <a:latin typeface="Cambria Math" panose="02040503050406030204" pitchFamily="18" charset="0"/>
                          </a:rPr>
                          <m:t>̂</m:t>
                        </m:r>
                      </m:lim>
                    </m:limUpp>
                  </m:e>
                  <m:sup>
                    <m:r>
                      <a:rPr xmlns:a="http://schemas.openxmlformats.org/drawingml/2006/main" sz="4950" i="1">
                        <a:solidFill>
                          <a:srgbClr val="000000"/>
                        </a:solidFill>
                        <a:latin typeface="Cambria Math" panose="02040503050406030204" pitchFamily="18" charset="0"/>
                      </a:rPr>
                      <m:t>†</m:t>
                    </m:r>
                  </m:sup>
                </m:sSup>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t</m:t>
                </m:r>
                <m:r>
                  <a:rPr xmlns:a="http://schemas.openxmlformats.org/drawingml/2006/main" sz="4950" i="1">
                    <a:solidFill>
                      <a:srgbClr val="000000"/>
                    </a:solidFill>
                    <a:latin typeface="Cambria Math" panose="02040503050406030204" pitchFamily="18" charset="0"/>
                  </a:rPr>
                  <m:t>)</m:t>
                </m:r>
              </m:oMath>
            </a14:m>
          </a:p>
          <a:p>
            <a:pPr marL="470556" indent="-470556" defTabSz="2097023">
              <a:spcBef>
                <a:spcPts val="2000"/>
              </a:spcBef>
              <a:defRPr sz="4042"/>
            </a:pPr>
            <a:r>
              <a:t>Suppose </a:t>
            </a:r>
            <a14:m>
              <m:oMath>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ψ</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m:t>
                </m:r>
                <m:limUpp>
                  <m:e>
                    <m:r>
                      <a:rPr xmlns:a="http://schemas.openxmlformats.org/drawingml/2006/main" sz="5100" i="1">
                        <a:solidFill>
                          <a:srgbClr val="000000"/>
                        </a:solidFill>
                        <a:latin typeface="Cambria Math" panose="02040503050406030204" pitchFamily="18" charset="0"/>
                      </a:rPr>
                      <m:t>U</m:t>
                    </m:r>
                  </m:e>
                  <m:lim>
                    <m:r>
                      <a:rPr xmlns:a="http://schemas.openxmlformats.org/drawingml/2006/main" sz="5100" i="1">
                        <a:solidFill>
                          <a:srgbClr val="000000"/>
                        </a:solidFill>
                        <a:latin typeface="Cambria Math" panose="02040503050406030204" pitchFamily="18" charset="0"/>
                      </a:rPr>
                      <m:t>̂</m:t>
                    </m:r>
                  </m:lim>
                </m:limUpp>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ψ</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0</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m:t>
                </m:r>
              </m:oMath>
            </a14:m>
            <a:r>
              <a:t> for some matrix </a:t>
            </a:r>
            <a14:m>
              <m:oMath>
                <m:limUpp>
                  <m:e>
                    <m:r>
                      <a:rPr xmlns:a="http://schemas.openxmlformats.org/drawingml/2006/main" sz="5050" i="1">
                        <a:solidFill>
                          <a:srgbClr val="000000"/>
                        </a:solidFill>
                        <a:latin typeface="Cambria Math" panose="02040503050406030204" pitchFamily="18" charset="0"/>
                      </a:rPr>
                      <m:t>U</m:t>
                    </m:r>
                  </m:e>
                  <m:lim>
                    <m:r>
                      <a:rPr xmlns:a="http://schemas.openxmlformats.org/drawingml/2006/main" sz="5050" i="1">
                        <a:solidFill>
                          <a:srgbClr val="000000"/>
                        </a:solidFill>
                        <a:latin typeface="Cambria Math" panose="02040503050406030204" pitchFamily="18" charset="0"/>
                      </a:rPr>
                      <m:t>̂</m:t>
                    </m:r>
                  </m:lim>
                </m:limUpp>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oMath>
            </a14:m>
            <a:r>
              <a:t> which is not unitary yet</a:t>
            </a:r>
          </a:p>
          <a:p>
            <a:pPr lvl="1" marL="0" indent="393192" defTabSz="2097023">
              <a:spcBef>
                <a:spcPts val="2000"/>
              </a:spcBef>
              <a:buClrTx/>
              <a:buSzTx/>
              <a:buNone/>
              <a:defRPr sz="4042"/>
            </a:pPr>
            <a14:m>
              <m:oMathPara>
                <m:oMathParaPr>
                  <m:jc m:val="left"/>
                </m:oMathParaPr>
                <m:oMath>
                  <m:f>
                    <m:fPr>
                      <m:ctrlPr>
                        <a:rPr xmlns:a="http://schemas.openxmlformats.org/drawingml/2006/main" sz="4950" i="1">
                          <a:solidFill>
                            <a:srgbClr val="000000"/>
                          </a:solidFill>
                          <a:latin typeface="Cambria Math" panose="02040503050406030204" pitchFamily="18" charset="0"/>
                        </a:rPr>
                      </m:ctrlPr>
                      <m:type m:val="bar"/>
                    </m:fPr>
                    <m:num>
                      <m:r>
                        <a:rPr xmlns:a="http://schemas.openxmlformats.org/drawingml/2006/main" sz="4950" i="1">
                          <a:solidFill>
                            <a:srgbClr val="000000"/>
                          </a:solidFill>
                          <a:latin typeface="Cambria Math" panose="02040503050406030204" pitchFamily="18" charset="0"/>
                        </a:rPr>
                        <m:t>d</m:t>
                      </m:r>
                      <m:limUpp>
                        <m:e>
                          <m:r>
                            <a:rPr xmlns:a="http://schemas.openxmlformats.org/drawingml/2006/main" sz="4950" i="1">
                              <a:solidFill>
                                <a:srgbClr val="000000"/>
                              </a:solidFill>
                              <a:latin typeface="Cambria Math" panose="02040503050406030204" pitchFamily="18" charset="0"/>
                            </a:rPr>
                            <m:t>U</m:t>
                          </m:r>
                        </m:e>
                        <m:lim>
                          <m:r>
                            <a:rPr xmlns:a="http://schemas.openxmlformats.org/drawingml/2006/main" sz="4950" i="1">
                              <a:solidFill>
                                <a:srgbClr val="000000"/>
                              </a:solidFill>
                              <a:latin typeface="Cambria Math" panose="02040503050406030204" pitchFamily="18" charset="0"/>
                            </a:rPr>
                            <m:t>̂</m:t>
                          </m:r>
                        </m:lim>
                      </m:limUpp>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t</m:t>
                      </m:r>
                      <m:r>
                        <a:rPr xmlns:a="http://schemas.openxmlformats.org/drawingml/2006/main" sz="4950" i="1">
                          <a:solidFill>
                            <a:srgbClr val="000000"/>
                          </a:solidFill>
                          <a:latin typeface="Cambria Math" panose="02040503050406030204" pitchFamily="18" charset="0"/>
                        </a:rPr>
                        <m:t>)</m:t>
                      </m:r>
                    </m:num>
                    <m:den>
                      <m:r>
                        <a:rPr xmlns:a="http://schemas.openxmlformats.org/drawingml/2006/main" sz="4950" i="1">
                          <a:solidFill>
                            <a:srgbClr val="000000"/>
                          </a:solidFill>
                          <a:latin typeface="Cambria Math" panose="02040503050406030204" pitchFamily="18" charset="0"/>
                        </a:rPr>
                        <m:t>d</m:t>
                      </m:r>
                      <m:r>
                        <a:rPr xmlns:a="http://schemas.openxmlformats.org/drawingml/2006/main" sz="4950" i="1">
                          <a:solidFill>
                            <a:srgbClr val="000000"/>
                          </a:solidFill>
                          <a:latin typeface="Cambria Math" panose="02040503050406030204" pitchFamily="18" charset="0"/>
                        </a:rPr>
                        <m:t>t</m:t>
                      </m:r>
                    </m:den>
                  </m:f>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m:t>
                  </m:r>
                  <m:f>
                    <m:fPr>
                      <m:ctrlPr>
                        <a:rPr xmlns:a="http://schemas.openxmlformats.org/drawingml/2006/main" sz="4950" i="1">
                          <a:solidFill>
                            <a:srgbClr val="000000"/>
                          </a:solidFill>
                          <a:latin typeface="Cambria Math" panose="02040503050406030204" pitchFamily="18" charset="0"/>
                        </a:rPr>
                      </m:ctrlPr>
                      <m:type m:val="bar"/>
                    </m:fPr>
                    <m:num>
                      <m:r>
                        <a:rPr xmlns:a="http://schemas.openxmlformats.org/drawingml/2006/main" sz="4950" i="1">
                          <a:solidFill>
                            <a:srgbClr val="000000"/>
                          </a:solidFill>
                          <a:latin typeface="Cambria Math" panose="02040503050406030204" pitchFamily="18" charset="0"/>
                        </a:rPr>
                        <m:t>i</m:t>
                      </m:r>
                    </m:num>
                    <m:den>
                      <m:r>
                        <m:rPr>
                          <m:sty m:val="p"/>
                        </m:rPr>
                        <a:rPr xmlns:a="http://schemas.openxmlformats.org/drawingml/2006/main" sz="4950" i="1">
                          <a:solidFill>
                            <a:srgbClr val="000000"/>
                          </a:solidFill>
                          <a:latin typeface="Cambria Math" panose="02040503050406030204" pitchFamily="18" charset="0"/>
                        </a:rPr>
                        <m:t>ℏ</m:t>
                      </m:r>
                    </m:den>
                  </m:f>
                  <m:limUpp>
                    <m:e>
                      <m:r>
                        <a:rPr xmlns:a="http://schemas.openxmlformats.org/drawingml/2006/main" sz="4950" i="1">
                          <a:solidFill>
                            <a:srgbClr val="000000"/>
                          </a:solidFill>
                          <a:latin typeface="Cambria Math" panose="02040503050406030204" pitchFamily="18" charset="0"/>
                        </a:rPr>
                        <m:t>H</m:t>
                      </m:r>
                    </m:e>
                    <m:lim>
                      <m:r>
                        <a:rPr xmlns:a="http://schemas.openxmlformats.org/drawingml/2006/main" sz="4950" i="1">
                          <a:solidFill>
                            <a:srgbClr val="000000"/>
                          </a:solidFill>
                          <a:latin typeface="Cambria Math" panose="02040503050406030204" pitchFamily="18" charset="0"/>
                        </a:rPr>
                        <m:t>̂</m:t>
                      </m:r>
                    </m:lim>
                  </m:limUpp>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t</m:t>
                  </m:r>
                  <m:r>
                    <a:rPr xmlns:a="http://schemas.openxmlformats.org/drawingml/2006/main" sz="4950" i="1">
                      <a:solidFill>
                        <a:srgbClr val="000000"/>
                      </a:solidFill>
                      <a:latin typeface="Cambria Math" panose="02040503050406030204" pitchFamily="18" charset="0"/>
                    </a:rPr>
                    <m:t>)</m:t>
                  </m:r>
                  <m:limUpp>
                    <m:e>
                      <m:r>
                        <a:rPr xmlns:a="http://schemas.openxmlformats.org/drawingml/2006/main" sz="4950" i="1">
                          <a:solidFill>
                            <a:srgbClr val="000000"/>
                          </a:solidFill>
                          <a:latin typeface="Cambria Math" panose="02040503050406030204" pitchFamily="18" charset="0"/>
                        </a:rPr>
                        <m:t>U</m:t>
                      </m:r>
                    </m:e>
                    <m:lim>
                      <m:r>
                        <a:rPr xmlns:a="http://schemas.openxmlformats.org/drawingml/2006/main" sz="4950" i="1">
                          <a:solidFill>
                            <a:srgbClr val="000000"/>
                          </a:solidFill>
                          <a:latin typeface="Cambria Math" panose="02040503050406030204" pitchFamily="18" charset="0"/>
                        </a:rPr>
                        <m:t>̂</m:t>
                      </m:r>
                    </m:lim>
                  </m:limUpp>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t</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m:t>
                  </m:r>
                  <m:f>
                    <m:fPr>
                      <m:ctrlPr>
                        <a:rPr xmlns:a="http://schemas.openxmlformats.org/drawingml/2006/main" sz="4950" i="1">
                          <a:solidFill>
                            <a:srgbClr val="000000"/>
                          </a:solidFill>
                          <a:latin typeface="Cambria Math" panose="02040503050406030204" pitchFamily="18" charset="0"/>
                        </a:rPr>
                      </m:ctrlPr>
                      <m:type m:val="bar"/>
                    </m:fPr>
                    <m:num>
                      <m:r>
                        <a:rPr xmlns:a="http://schemas.openxmlformats.org/drawingml/2006/main" sz="4950" i="1">
                          <a:solidFill>
                            <a:srgbClr val="000000"/>
                          </a:solidFill>
                          <a:latin typeface="Cambria Math" panose="02040503050406030204" pitchFamily="18" charset="0"/>
                        </a:rPr>
                        <m:t>d</m:t>
                      </m:r>
                      <m:sSup>
                        <m:e>
                          <m:limUpp>
                            <m:e>
                              <m:r>
                                <a:rPr xmlns:a="http://schemas.openxmlformats.org/drawingml/2006/main" sz="4950" i="1">
                                  <a:solidFill>
                                    <a:srgbClr val="000000"/>
                                  </a:solidFill>
                                  <a:latin typeface="Cambria Math" panose="02040503050406030204" pitchFamily="18" charset="0"/>
                                </a:rPr>
                                <m:t>U</m:t>
                              </m:r>
                            </m:e>
                            <m:lim>
                              <m:r>
                                <a:rPr xmlns:a="http://schemas.openxmlformats.org/drawingml/2006/main" sz="4950" i="1">
                                  <a:solidFill>
                                    <a:srgbClr val="000000"/>
                                  </a:solidFill>
                                  <a:latin typeface="Cambria Math" panose="02040503050406030204" pitchFamily="18" charset="0"/>
                                </a:rPr>
                                <m:t>̂</m:t>
                              </m:r>
                            </m:lim>
                          </m:limUpp>
                        </m:e>
                        <m:sup>
                          <m:r>
                            <a:rPr xmlns:a="http://schemas.openxmlformats.org/drawingml/2006/main" sz="4950" i="1">
                              <a:solidFill>
                                <a:srgbClr val="000000"/>
                              </a:solidFill>
                              <a:latin typeface="Cambria Math" panose="02040503050406030204" pitchFamily="18" charset="0"/>
                            </a:rPr>
                            <m:t>†</m:t>
                          </m:r>
                        </m:sup>
                      </m:sSup>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t</m:t>
                      </m:r>
                      <m:r>
                        <a:rPr xmlns:a="http://schemas.openxmlformats.org/drawingml/2006/main" sz="4950" i="1">
                          <a:solidFill>
                            <a:srgbClr val="000000"/>
                          </a:solidFill>
                          <a:latin typeface="Cambria Math" panose="02040503050406030204" pitchFamily="18" charset="0"/>
                        </a:rPr>
                        <m:t>)</m:t>
                      </m:r>
                    </m:num>
                    <m:den>
                      <m:r>
                        <a:rPr xmlns:a="http://schemas.openxmlformats.org/drawingml/2006/main" sz="4950" i="1">
                          <a:solidFill>
                            <a:srgbClr val="000000"/>
                          </a:solidFill>
                          <a:latin typeface="Cambria Math" panose="02040503050406030204" pitchFamily="18" charset="0"/>
                        </a:rPr>
                        <m:t>d</m:t>
                      </m:r>
                      <m:r>
                        <a:rPr xmlns:a="http://schemas.openxmlformats.org/drawingml/2006/main" sz="4950" i="1">
                          <a:solidFill>
                            <a:srgbClr val="000000"/>
                          </a:solidFill>
                          <a:latin typeface="Cambria Math" panose="02040503050406030204" pitchFamily="18" charset="0"/>
                        </a:rPr>
                        <m:t>t</m:t>
                      </m:r>
                    </m:den>
                  </m:f>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m:t>
                  </m:r>
                  <m:f>
                    <m:fPr>
                      <m:ctrlPr>
                        <a:rPr xmlns:a="http://schemas.openxmlformats.org/drawingml/2006/main" sz="4950" i="1">
                          <a:solidFill>
                            <a:srgbClr val="000000"/>
                          </a:solidFill>
                          <a:latin typeface="Cambria Math" panose="02040503050406030204" pitchFamily="18" charset="0"/>
                        </a:rPr>
                      </m:ctrlPr>
                      <m:type m:val="bar"/>
                    </m:fPr>
                    <m:num>
                      <m:r>
                        <a:rPr xmlns:a="http://schemas.openxmlformats.org/drawingml/2006/main" sz="4950" i="1">
                          <a:solidFill>
                            <a:srgbClr val="000000"/>
                          </a:solidFill>
                          <a:latin typeface="Cambria Math" panose="02040503050406030204" pitchFamily="18" charset="0"/>
                        </a:rPr>
                        <m:t>i</m:t>
                      </m:r>
                    </m:num>
                    <m:den>
                      <m:r>
                        <m:rPr>
                          <m:sty m:val="p"/>
                        </m:rPr>
                        <a:rPr xmlns:a="http://schemas.openxmlformats.org/drawingml/2006/main" sz="4950" i="1">
                          <a:solidFill>
                            <a:srgbClr val="000000"/>
                          </a:solidFill>
                          <a:latin typeface="Cambria Math" panose="02040503050406030204" pitchFamily="18" charset="0"/>
                        </a:rPr>
                        <m:t>ℏ</m:t>
                      </m:r>
                    </m:den>
                  </m:f>
                  <m:limUpp>
                    <m:e>
                      <m:r>
                        <a:rPr xmlns:a="http://schemas.openxmlformats.org/drawingml/2006/main" sz="4950" i="1">
                          <a:solidFill>
                            <a:srgbClr val="000000"/>
                          </a:solidFill>
                          <a:latin typeface="Cambria Math" panose="02040503050406030204" pitchFamily="18" charset="0"/>
                        </a:rPr>
                        <m:t>H</m:t>
                      </m:r>
                    </m:e>
                    <m:lim>
                      <m:r>
                        <a:rPr xmlns:a="http://schemas.openxmlformats.org/drawingml/2006/main" sz="4950" i="1">
                          <a:solidFill>
                            <a:srgbClr val="000000"/>
                          </a:solidFill>
                          <a:latin typeface="Cambria Math" panose="02040503050406030204" pitchFamily="18" charset="0"/>
                        </a:rPr>
                        <m:t>̂</m:t>
                      </m:r>
                    </m:lim>
                  </m:limUpp>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t</m:t>
                  </m:r>
                  <m:r>
                    <a:rPr xmlns:a="http://schemas.openxmlformats.org/drawingml/2006/main" sz="4950" i="1">
                      <a:solidFill>
                        <a:srgbClr val="000000"/>
                      </a:solidFill>
                      <a:latin typeface="Cambria Math" panose="02040503050406030204" pitchFamily="18" charset="0"/>
                    </a:rPr>
                    <m:t>)</m:t>
                  </m:r>
                  <m:limUpp>
                    <m:e>
                      <m:r>
                        <a:rPr xmlns:a="http://schemas.openxmlformats.org/drawingml/2006/main" sz="4950" i="1">
                          <a:solidFill>
                            <a:srgbClr val="000000"/>
                          </a:solidFill>
                          <a:latin typeface="Cambria Math" panose="02040503050406030204" pitchFamily="18" charset="0"/>
                        </a:rPr>
                        <m:t>U</m:t>
                      </m:r>
                    </m:e>
                    <m:lim>
                      <m:r>
                        <a:rPr xmlns:a="http://schemas.openxmlformats.org/drawingml/2006/main" sz="4950" i="1">
                          <a:solidFill>
                            <a:srgbClr val="000000"/>
                          </a:solidFill>
                          <a:latin typeface="Cambria Math" panose="02040503050406030204" pitchFamily="18" charset="0"/>
                        </a:rPr>
                        <m:t>̂</m:t>
                      </m:r>
                    </m:lim>
                  </m:limUpp>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t</m:t>
                  </m:r>
                  <m:r>
                    <a:rPr xmlns:a="http://schemas.openxmlformats.org/drawingml/2006/main" sz="4950" i="1">
                      <a:solidFill>
                        <a:srgbClr val="000000"/>
                      </a:solidFill>
                      <a:latin typeface="Cambria Math" panose="02040503050406030204" pitchFamily="18" charset="0"/>
                    </a:rPr>
                    <m:t>)</m:t>
                  </m:r>
                </m:oMath>
              </m:oMathPara>
            </a14:m>
          </a:p>
          <a:p>
            <a:pPr lvl="1" marL="0" indent="393192" defTabSz="2097023">
              <a:spcBef>
                <a:spcPts val="2000"/>
              </a:spcBef>
              <a:buClrTx/>
              <a:buSzTx/>
              <a:buNone/>
              <a:defRPr sz="4042"/>
            </a:pPr>
            <a:r>
              <a:t>At  </a:t>
            </a:r>
            <a14:m>
              <m:oMath>
                <m:r>
                  <a:rPr xmlns:a="http://schemas.openxmlformats.org/drawingml/2006/main" sz="4850" i="1">
                    <a:solidFill>
                      <a:srgbClr val="000000"/>
                    </a:solidFill>
                    <a:latin typeface="Cambria Math" panose="02040503050406030204" pitchFamily="18" charset="0"/>
                  </a:rPr>
                  <m:t>t</m:t>
                </m:r>
                <m:r>
                  <a:rPr xmlns:a="http://schemas.openxmlformats.org/drawingml/2006/main" sz="4850" i="1">
                    <a:solidFill>
                      <a:srgbClr val="000000"/>
                    </a:solidFill>
                    <a:latin typeface="Cambria Math" panose="02040503050406030204" pitchFamily="18" charset="0"/>
                  </a:rPr>
                  <m:t>=</m:t>
                </m:r>
                <m:r>
                  <a:rPr xmlns:a="http://schemas.openxmlformats.org/drawingml/2006/main" sz="4850" i="1">
                    <a:solidFill>
                      <a:srgbClr val="000000"/>
                    </a:solidFill>
                    <a:latin typeface="Cambria Math" panose="02040503050406030204" pitchFamily="18" charset="0"/>
                  </a:rPr>
                  <m:t>0,</m:t>
                </m:r>
                <m:limUpp>
                  <m:e>
                    <m:r>
                      <a:rPr xmlns:a="http://schemas.openxmlformats.org/drawingml/2006/main" sz="4850" i="1">
                        <a:solidFill>
                          <a:srgbClr val="000000"/>
                        </a:solidFill>
                        <a:latin typeface="Cambria Math" panose="02040503050406030204" pitchFamily="18" charset="0"/>
                      </a:rPr>
                      <m:t>U</m:t>
                    </m:r>
                  </m:e>
                  <m:lim>
                    <m:r>
                      <a:rPr xmlns:a="http://schemas.openxmlformats.org/drawingml/2006/main" sz="4850" i="1">
                        <a:solidFill>
                          <a:srgbClr val="000000"/>
                        </a:solidFill>
                        <a:latin typeface="Cambria Math" panose="02040503050406030204" pitchFamily="18" charset="0"/>
                      </a:rPr>
                      <m:t>̂</m:t>
                    </m:r>
                  </m:lim>
                </m:limUpp>
                <m:r>
                  <a:rPr xmlns:a="http://schemas.openxmlformats.org/drawingml/2006/main" sz="4850" i="1">
                    <a:solidFill>
                      <a:srgbClr val="000000"/>
                    </a:solidFill>
                    <a:latin typeface="Cambria Math" panose="02040503050406030204" pitchFamily="18" charset="0"/>
                  </a:rPr>
                  <m:t>(</m:t>
                </m:r>
                <m:r>
                  <a:rPr xmlns:a="http://schemas.openxmlformats.org/drawingml/2006/main" sz="4850" i="1">
                    <a:solidFill>
                      <a:srgbClr val="000000"/>
                    </a:solidFill>
                    <a:latin typeface="Cambria Math" panose="02040503050406030204" pitchFamily="18" charset="0"/>
                  </a:rPr>
                  <m:t>0</m:t>
                </m:r>
                <m:r>
                  <a:rPr xmlns:a="http://schemas.openxmlformats.org/drawingml/2006/main" sz="4850" i="1">
                    <a:solidFill>
                      <a:srgbClr val="000000"/>
                    </a:solidFill>
                    <a:latin typeface="Cambria Math" panose="02040503050406030204" pitchFamily="18" charset="0"/>
                  </a:rPr>
                  <m:t>)</m:t>
                </m:r>
                <m:r>
                  <a:rPr xmlns:a="http://schemas.openxmlformats.org/drawingml/2006/main" sz="4850" i="1">
                    <a:solidFill>
                      <a:srgbClr val="000000"/>
                    </a:solidFill>
                    <a:latin typeface="Cambria Math" panose="02040503050406030204" pitchFamily="18" charset="0"/>
                  </a:rPr>
                  <m:t>=</m:t>
                </m:r>
                <m:limUpp>
                  <m:e>
                    <m:r>
                      <a:rPr xmlns:a="http://schemas.openxmlformats.org/drawingml/2006/main" sz="4850" i="1">
                        <a:solidFill>
                          <a:srgbClr val="000000"/>
                        </a:solidFill>
                        <a:latin typeface="Cambria Math" panose="02040503050406030204" pitchFamily="18" charset="0"/>
                      </a:rPr>
                      <m:t>I</m:t>
                    </m:r>
                  </m:e>
                  <m:lim>
                    <m:r>
                      <a:rPr xmlns:a="http://schemas.openxmlformats.org/drawingml/2006/main" sz="4850" i="1">
                        <a:solidFill>
                          <a:srgbClr val="000000"/>
                        </a:solidFill>
                        <a:latin typeface="Cambria Math" panose="02040503050406030204" pitchFamily="18" charset="0"/>
                      </a:rPr>
                      <m:t>̂</m:t>
                    </m:r>
                  </m:lim>
                </m:limUpp>
              </m:oMath>
            </a14:m>
            <a:r>
              <a:t>, so </a:t>
            </a:r>
            <a14:m>
              <m:oMath>
                <m:sSup>
                  <m:e>
                    <m:limUpp>
                      <m:e>
                        <m:r>
                          <a:rPr xmlns:a="http://schemas.openxmlformats.org/drawingml/2006/main" sz="4800" i="1">
                            <a:solidFill>
                              <a:srgbClr val="000000"/>
                            </a:solidFill>
                            <a:latin typeface="Cambria Math" panose="02040503050406030204" pitchFamily="18" charset="0"/>
                          </a:rPr>
                          <m:t>U</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U</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I</m:t>
                    </m:r>
                  </m:e>
                  <m:lim>
                    <m:r>
                      <a:rPr xmlns:a="http://schemas.openxmlformats.org/drawingml/2006/main" sz="4800" i="1">
                        <a:solidFill>
                          <a:srgbClr val="000000"/>
                        </a:solidFill>
                        <a:latin typeface="Cambria Math" panose="02040503050406030204" pitchFamily="18" charset="0"/>
                      </a:rPr>
                      <m:t>̂</m:t>
                    </m:r>
                  </m:lim>
                </m:limUpp>
              </m:oMath>
            </a14:m>
          </a:p>
          <a:p>
            <a:pPr lvl="1" marL="0" indent="393192" defTabSz="2097023">
              <a:spcBef>
                <a:spcPts val="2000"/>
              </a:spcBef>
              <a:buClrTx/>
              <a:buSzTx/>
              <a:buNone/>
              <a:defRPr sz="4042"/>
            </a:pPr>
            <a14:m>
              <m:oMathPara>
                <m:oMathParaPr>
                  <m:jc m:val="left"/>
                </m:oMathParaPr>
                <m:oMath>
                  <m:f>
                    <m:fPr>
                      <m:ctrlPr>
                        <a:rPr xmlns:a="http://schemas.openxmlformats.org/drawingml/2006/main" sz="4950" i="1">
                          <a:solidFill>
                            <a:srgbClr val="000000"/>
                          </a:solidFill>
                          <a:latin typeface="Cambria Math" panose="02040503050406030204" pitchFamily="18" charset="0"/>
                        </a:rPr>
                      </m:ctrlPr>
                      <m:type m:val="bar"/>
                    </m:fPr>
                    <m:num>
                      <m:r>
                        <a:rPr xmlns:a="http://schemas.openxmlformats.org/drawingml/2006/main" sz="4950" i="1">
                          <a:solidFill>
                            <a:srgbClr val="000000"/>
                          </a:solidFill>
                          <a:latin typeface="Cambria Math" panose="02040503050406030204" pitchFamily="18" charset="0"/>
                        </a:rPr>
                        <m:t>d</m:t>
                      </m:r>
                    </m:num>
                    <m:den>
                      <m:r>
                        <a:rPr xmlns:a="http://schemas.openxmlformats.org/drawingml/2006/main" sz="4950" i="1">
                          <a:solidFill>
                            <a:srgbClr val="000000"/>
                          </a:solidFill>
                          <a:latin typeface="Cambria Math" panose="02040503050406030204" pitchFamily="18" charset="0"/>
                        </a:rPr>
                        <m:t>d</m:t>
                      </m:r>
                      <m:r>
                        <a:rPr xmlns:a="http://schemas.openxmlformats.org/drawingml/2006/main" sz="4950" i="1">
                          <a:solidFill>
                            <a:srgbClr val="000000"/>
                          </a:solidFill>
                          <a:latin typeface="Cambria Math" panose="02040503050406030204" pitchFamily="18" charset="0"/>
                        </a:rPr>
                        <m:t>t</m:t>
                      </m:r>
                    </m:den>
                  </m:f>
                  <m:d>
                    <m:dPr>
                      <m:ctrlPr>
                        <a:rPr xmlns:a="http://schemas.openxmlformats.org/drawingml/2006/main" sz="4950" i="1">
                          <a:solidFill>
                            <a:srgbClr val="000000"/>
                          </a:solidFill>
                          <a:latin typeface="Cambria Math" panose="02040503050406030204" pitchFamily="18" charset="0"/>
                        </a:rPr>
                      </m:ctrlPr>
                    </m:dPr>
                    <m:e>
                      <m:sSup>
                        <m:e>
                          <m:limUpp>
                            <m:e>
                              <m:r>
                                <a:rPr xmlns:a="http://schemas.openxmlformats.org/drawingml/2006/main" sz="4950" i="1">
                                  <a:solidFill>
                                    <a:srgbClr val="000000"/>
                                  </a:solidFill>
                                  <a:latin typeface="Cambria Math" panose="02040503050406030204" pitchFamily="18" charset="0"/>
                                </a:rPr>
                                <m:t>U</m:t>
                              </m:r>
                            </m:e>
                            <m:lim>
                              <m:r>
                                <a:rPr xmlns:a="http://schemas.openxmlformats.org/drawingml/2006/main" sz="4950" i="1">
                                  <a:solidFill>
                                    <a:srgbClr val="000000"/>
                                  </a:solidFill>
                                  <a:latin typeface="Cambria Math" panose="02040503050406030204" pitchFamily="18" charset="0"/>
                                </a:rPr>
                                <m:t>̂</m:t>
                              </m:r>
                            </m:lim>
                          </m:limUpp>
                        </m:e>
                        <m:sup>
                          <m:r>
                            <a:rPr xmlns:a="http://schemas.openxmlformats.org/drawingml/2006/main" sz="4950" i="1">
                              <a:solidFill>
                                <a:srgbClr val="000000"/>
                              </a:solidFill>
                              <a:latin typeface="Cambria Math" panose="02040503050406030204" pitchFamily="18" charset="0"/>
                            </a:rPr>
                            <m:t>†</m:t>
                          </m:r>
                        </m:sup>
                      </m:sSup>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t</m:t>
                      </m:r>
                      <m:r>
                        <a:rPr xmlns:a="http://schemas.openxmlformats.org/drawingml/2006/main" sz="4950" i="1">
                          <a:solidFill>
                            <a:srgbClr val="000000"/>
                          </a:solidFill>
                          <a:latin typeface="Cambria Math" panose="02040503050406030204" pitchFamily="18" charset="0"/>
                        </a:rPr>
                        <m:t>)</m:t>
                      </m:r>
                      <m:limUpp>
                        <m:e>
                          <m:r>
                            <a:rPr xmlns:a="http://schemas.openxmlformats.org/drawingml/2006/main" sz="4950" i="1">
                              <a:solidFill>
                                <a:srgbClr val="000000"/>
                              </a:solidFill>
                              <a:latin typeface="Cambria Math" panose="02040503050406030204" pitchFamily="18" charset="0"/>
                            </a:rPr>
                            <m:t>U</m:t>
                          </m:r>
                        </m:e>
                        <m:lim>
                          <m:r>
                            <a:rPr xmlns:a="http://schemas.openxmlformats.org/drawingml/2006/main" sz="4950" i="1">
                              <a:solidFill>
                                <a:srgbClr val="000000"/>
                              </a:solidFill>
                              <a:latin typeface="Cambria Math" panose="02040503050406030204" pitchFamily="18" charset="0"/>
                            </a:rPr>
                            <m:t>̂</m:t>
                          </m:r>
                        </m:lim>
                      </m:limUpp>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t</m:t>
                      </m:r>
                      <m:r>
                        <a:rPr xmlns:a="http://schemas.openxmlformats.org/drawingml/2006/main" sz="4950" i="1">
                          <a:solidFill>
                            <a:srgbClr val="000000"/>
                          </a:solidFill>
                          <a:latin typeface="Cambria Math" panose="02040503050406030204" pitchFamily="18" charset="0"/>
                        </a:rPr>
                        <m:t>)</m:t>
                      </m:r>
                    </m:e>
                  </m:d>
                  <m:r>
                    <a:rPr xmlns:a="http://schemas.openxmlformats.org/drawingml/2006/main" sz="4950" i="1">
                      <a:solidFill>
                        <a:srgbClr val="000000"/>
                      </a:solidFill>
                      <a:latin typeface="Cambria Math" panose="02040503050406030204" pitchFamily="18" charset="0"/>
                    </a:rPr>
                    <m:t>=</m:t>
                  </m:r>
                  <m:f>
                    <m:fPr>
                      <m:ctrlPr>
                        <a:rPr xmlns:a="http://schemas.openxmlformats.org/drawingml/2006/main" sz="4950" i="1">
                          <a:solidFill>
                            <a:srgbClr val="000000"/>
                          </a:solidFill>
                          <a:latin typeface="Cambria Math" panose="02040503050406030204" pitchFamily="18" charset="0"/>
                        </a:rPr>
                      </m:ctrlPr>
                      <m:type m:val="bar"/>
                    </m:fPr>
                    <m:num>
                      <m:r>
                        <a:rPr xmlns:a="http://schemas.openxmlformats.org/drawingml/2006/main" sz="4950" i="1">
                          <a:solidFill>
                            <a:srgbClr val="000000"/>
                          </a:solidFill>
                          <a:latin typeface="Cambria Math" panose="02040503050406030204" pitchFamily="18" charset="0"/>
                        </a:rPr>
                        <m:t>1</m:t>
                      </m:r>
                    </m:num>
                    <m:den>
                      <m:r>
                        <m:rPr>
                          <m:sty m:val="p"/>
                        </m:rPr>
                        <a:rPr xmlns:a="http://schemas.openxmlformats.org/drawingml/2006/main" sz="4950" i="1">
                          <a:solidFill>
                            <a:srgbClr val="000000"/>
                          </a:solidFill>
                          <a:latin typeface="Cambria Math" panose="02040503050406030204" pitchFamily="18" charset="0"/>
                        </a:rPr>
                        <m:t>ℏ</m:t>
                      </m:r>
                    </m:den>
                  </m:f>
                  <m:sSup>
                    <m:e>
                      <m:limUpp>
                        <m:e>
                          <m:r>
                            <a:rPr xmlns:a="http://schemas.openxmlformats.org/drawingml/2006/main" sz="4950" i="1">
                              <a:solidFill>
                                <a:srgbClr val="000000"/>
                              </a:solidFill>
                              <a:latin typeface="Cambria Math" panose="02040503050406030204" pitchFamily="18" charset="0"/>
                            </a:rPr>
                            <m:t>U</m:t>
                          </m:r>
                        </m:e>
                        <m:lim>
                          <m:r>
                            <a:rPr xmlns:a="http://schemas.openxmlformats.org/drawingml/2006/main" sz="4950" i="1">
                              <a:solidFill>
                                <a:srgbClr val="000000"/>
                              </a:solidFill>
                              <a:latin typeface="Cambria Math" panose="02040503050406030204" pitchFamily="18" charset="0"/>
                            </a:rPr>
                            <m:t>̂</m:t>
                          </m:r>
                        </m:lim>
                      </m:limUpp>
                    </m:e>
                    <m:sup>
                      <m:r>
                        <a:rPr xmlns:a="http://schemas.openxmlformats.org/drawingml/2006/main" sz="4950" i="1">
                          <a:solidFill>
                            <a:srgbClr val="000000"/>
                          </a:solidFill>
                          <a:latin typeface="Cambria Math" panose="02040503050406030204" pitchFamily="18" charset="0"/>
                        </a:rPr>
                        <m:t>†</m:t>
                      </m:r>
                    </m:sup>
                  </m:sSup>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t</m:t>
                  </m:r>
                  <m:r>
                    <a:rPr xmlns:a="http://schemas.openxmlformats.org/drawingml/2006/main" sz="4950" i="1">
                      <a:solidFill>
                        <a:srgbClr val="000000"/>
                      </a:solidFill>
                      <a:latin typeface="Cambria Math" panose="02040503050406030204" pitchFamily="18" charset="0"/>
                    </a:rPr>
                    <m:t>)</m:t>
                  </m:r>
                  <m:d>
                    <m:dPr>
                      <m:ctrlPr>
                        <a:rPr xmlns:a="http://schemas.openxmlformats.org/drawingml/2006/main" sz="4950" i="1">
                          <a:solidFill>
                            <a:srgbClr val="000000"/>
                          </a:solidFill>
                          <a:latin typeface="Cambria Math" panose="02040503050406030204" pitchFamily="18" charset="0"/>
                        </a:rPr>
                      </m:ctrlPr>
                    </m:dPr>
                    <m:e>
                      <m:r>
                        <a:rPr xmlns:a="http://schemas.openxmlformats.org/drawingml/2006/main" sz="4950" i="1">
                          <a:solidFill>
                            <a:srgbClr val="000000"/>
                          </a:solidFill>
                          <a:latin typeface="Cambria Math" panose="02040503050406030204" pitchFamily="18" charset="0"/>
                        </a:rPr>
                        <m:t>i</m:t>
                      </m:r>
                      <m:limUpp>
                        <m:e>
                          <m:r>
                            <a:rPr xmlns:a="http://schemas.openxmlformats.org/drawingml/2006/main" sz="4950" i="1">
                              <a:solidFill>
                                <a:srgbClr val="000000"/>
                              </a:solidFill>
                              <a:latin typeface="Cambria Math" panose="02040503050406030204" pitchFamily="18" charset="0"/>
                            </a:rPr>
                            <m:t>H</m:t>
                          </m:r>
                        </m:e>
                        <m:lim>
                          <m:r>
                            <a:rPr xmlns:a="http://schemas.openxmlformats.org/drawingml/2006/main" sz="4950" i="1">
                              <a:solidFill>
                                <a:srgbClr val="000000"/>
                              </a:solidFill>
                              <a:latin typeface="Cambria Math" panose="02040503050406030204" pitchFamily="18" charset="0"/>
                            </a:rPr>
                            <m:t>̂</m:t>
                          </m:r>
                        </m:lim>
                      </m:limUpp>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t</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i</m:t>
                      </m:r>
                      <m:limUpp>
                        <m:e>
                          <m:r>
                            <a:rPr xmlns:a="http://schemas.openxmlformats.org/drawingml/2006/main" sz="4950" i="1">
                              <a:solidFill>
                                <a:srgbClr val="000000"/>
                              </a:solidFill>
                              <a:latin typeface="Cambria Math" panose="02040503050406030204" pitchFamily="18" charset="0"/>
                            </a:rPr>
                            <m:t>H</m:t>
                          </m:r>
                        </m:e>
                        <m:lim>
                          <m:r>
                            <a:rPr xmlns:a="http://schemas.openxmlformats.org/drawingml/2006/main" sz="4950" i="1">
                              <a:solidFill>
                                <a:srgbClr val="000000"/>
                              </a:solidFill>
                              <a:latin typeface="Cambria Math" panose="02040503050406030204" pitchFamily="18" charset="0"/>
                            </a:rPr>
                            <m:t>̂</m:t>
                          </m:r>
                        </m:lim>
                      </m:limUpp>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t</m:t>
                      </m:r>
                      <m:r>
                        <a:rPr xmlns:a="http://schemas.openxmlformats.org/drawingml/2006/main" sz="4950" i="1">
                          <a:solidFill>
                            <a:srgbClr val="000000"/>
                          </a:solidFill>
                          <a:latin typeface="Cambria Math" panose="02040503050406030204" pitchFamily="18" charset="0"/>
                        </a:rPr>
                        <m:t>)</m:t>
                      </m:r>
                    </m:e>
                  </m:d>
                  <m:limUpp>
                    <m:e>
                      <m:r>
                        <a:rPr xmlns:a="http://schemas.openxmlformats.org/drawingml/2006/main" sz="4950" i="1">
                          <a:solidFill>
                            <a:srgbClr val="000000"/>
                          </a:solidFill>
                          <a:latin typeface="Cambria Math" panose="02040503050406030204" pitchFamily="18" charset="0"/>
                        </a:rPr>
                        <m:t>U</m:t>
                      </m:r>
                    </m:e>
                    <m:lim>
                      <m:r>
                        <a:rPr xmlns:a="http://schemas.openxmlformats.org/drawingml/2006/main" sz="4950" i="1">
                          <a:solidFill>
                            <a:srgbClr val="000000"/>
                          </a:solidFill>
                          <a:latin typeface="Cambria Math" panose="02040503050406030204" pitchFamily="18" charset="0"/>
                        </a:rPr>
                        <m:t>̂</m:t>
                      </m:r>
                    </m:lim>
                  </m:limUpp>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t</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0</m:t>
                  </m:r>
                </m:oMath>
              </m:oMathPara>
            </a14:m>
          </a:p>
          <a:p>
            <a:pPr marL="470556" indent="-470556" defTabSz="2097023">
              <a:spcBef>
                <a:spcPts val="2000"/>
              </a:spcBef>
              <a:defRPr sz="4042"/>
            </a:pPr>
            <a:r>
              <a:t>So </a:t>
            </a:r>
            <a14:m>
              <m:oMath>
                <m:sSup>
                  <m:e>
                    <m:limUpp>
                      <m:e>
                        <m:r>
                          <a:rPr xmlns:a="http://schemas.openxmlformats.org/drawingml/2006/main" sz="4800" i="1">
                            <a:solidFill>
                              <a:srgbClr val="000000"/>
                            </a:solidFill>
                            <a:latin typeface="Cambria Math" panose="02040503050406030204" pitchFamily="18" charset="0"/>
                          </a:rPr>
                          <m:t>U</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U</m:t>
                    </m:r>
                  </m:e>
                  <m:lim>
                    <m:r>
                      <a:rPr xmlns:a="http://schemas.openxmlformats.org/drawingml/2006/main" sz="4800" i="1">
                        <a:solidFill>
                          <a:srgbClr val="000000"/>
                        </a:solidFill>
                        <a:latin typeface="Cambria Math" panose="02040503050406030204" pitchFamily="18" charset="0"/>
                      </a:rPr>
                      <m:t>̂</m:t>
                    </m:r>
                  </m:lim>
                </m:limUp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I</m:t>
                    </m:r>
                  </m:e>
                  <m:lim>
                    <m:r>
                      <a:rPr xmlns:a="http://schemas.openxmlformats.org/drawingml/2006/main" sz="4800" i="1">
                        <a:solidFill>
                          <a:srgbClr val="000000"/>
                        </a:solidFill>
                        <a:latin typeface="Cambria Math" panose="02040503050406030204" pitchFamily="18" charset="0"/>
                      </a:rPr>
                      <m:t>̂</m:t>
                    </m:r>
                  </m:lim>
                </m:limUpp>
              </m:oMath>
            </a14:m>
            <a:r>
              <a:t> at all times </a:t>
            </a:r>
            <a14:m>
              <m:oMath>
                <m:r>
                  <a:rPr xmlns:a="http://schemas.openxmlformats.org/drawingml/2006/main" sz="5300" i="1">
                    <a:solidFill>
                      <a:srgbClr val="000000"/>
                    </a:solidFill>
                    <a:latin typeface="Cambria Math" panose="02040503050406030204" pitchFamily="18" charset="0"/>
                  </a:rPr>
                  <m:t>t</m:t>
                </m:r>
              </m:oMath>
            </a14:m>
            <a:r>
              <a:t>, and </a:t>
            </a:r>
            <a14:m>
              <m:oMath>
                <m:limUpp>
                  <m:e>
                    <m:r>
                      <a:rPr xmlns:a="http://schemas.openxmlformats.org/drawingml/2006/main" sz="5050" i="1">
                        <a:solidFill>
                          <a:srgbClr val="000000"/>
                        </a:solidFill>
                        <a:latin typeface="Cambria Math" panose="02040503050406030204" pitchFamily="18" charset="0"/>
                      </a:rPr>
                      <m:t>U</m:t>
                    </m:r>
                  </m:e>
                  <m:lim>
                    <m:r>
                      <a:rPr xmlns:a="http://schemas.openxmlformats.org/drawingml/2006/main" sz="5050" i="1">
                        <a:solidFill>
                          <a:srgbClr val="000000"/>
                        </a:solidFill>
                        <a:latin typeface="Cambria Math" panose="02040503050406030204" pitchFamily="18" charset="0"/>
                      </a:rPr>
                      <m:t>̂</m:t>
                    </m:r>
                  </m:lim>
                </m:limUpp>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t</m:t>
                </m:r>
                <m:r>
                  <a:rPr xmlns:a="http://schemas.openxmlformats.org/drawingml/2006/main" sz="5050" i="1">
                    <a:solidFill>
                      <a:srgbClr val="000000"/>
                    </a:solidFill>
                    <a:latin typeface="Cambria Math" panose="02040503050406030204" pitchFamily="18" charset="0"/>
                  </a:rPr>
                  <m:t>)</m:t>
                </m:r>
              </m:oMath>
            </a14:m>
            <a:r>
              <a:t> must always be unitary.</a:t>
            </a:r>
            <a:endParaRPr sz="47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3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3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3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35">
                                            <p:txEl>
                                              <p:pRg st="3" end="3"/>
                                            </p:txEl>
                                          </p:spTgt>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1" fill="hold">
                                  <p:stCondLst>
                                    <p:cond delay="0"/>
                                  </p:stCondLst>
                                  <p:iterate type="el" backwards="0">
                                    <p:tmAbs val="0"/>
                                  </p:iterate>
                                  <p:childTnLst>
                                    <p:set>
                                      <p:cBhvr>
                                        <p:cTn id="23" fill="hold"/>
                                        <p:tgtEl>
                                          <p:spTgt spid="235">
                                            <p:txEl>
                                              <p:pRg st="4" end="4"/>
                                            </p:txEl>
                                          </p:spTgt>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1" fill="hold">
                                  <p:stCondLst>
                                    <p:cond delay="0"/>
                                  </p:stCondLst>
                                  <p:iterate type="el" backwards="0">
                                    <p:tmAbs val="0"/>
                                  </p:iterate>
                                  <p:childTnLst>
                                    <p:set>
                                      <p:cBhvr>
                                        <p:cTn id="26" fill="hold"/>
                                        <p:tgtEl>
                                          <p:spTgt spid="235">
                                            <p:txEl>
                                              <p:pRg st="5" end="5"/>
                                            </p:txEl>
                                          </p:spTgt>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1" fill="hold">
                                  <p:stCondLst>
                                    <p:cond delay="0"/>
                                  </p:stCondLst>
                                  <p:iterate type="el" backwards="0">
                                    <p:tmAbs val="0"/>
                                  </p:iterate>
                                  <p:childTnLst>
                                    <p:set>
                                      <p:cBhvr>
                                        <p:cTn id="29" fill="hold"/>
                                        <p:tgtEl>
                                          <p:spTgt spid="235">
                                            <p:txEl>
                                              <p:pRg st="6" end="6"/>
                                            </p:txEl>
                                          </p:spTgt>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1" fill="hold">
                                  <p:stCondLst>
                                    <p:cond delay="0"/>
                                  </p:stCondLst>
                                  <p:iterate type="el" backwards="0">
                                    <p:tmAbs val="0"/>
                                  </p:iterate>
                                  <p:childTnLst>
                                    <p:set>
                                      <p:cBhvr>
                                        <p:cTn id="32" fill="hold"/>
                                        <p:tgtEl>
                                          <p:spTgt spid="23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35"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ingle-Qubit Gates"/>
          <p:cNvSpPr txBox="1"/>
          <p:nvPr>
            <p:ph type="title"/>
          </p:nvPr>
        </p:nvSpPr>
        <p:spPr>
          <a:xfrm>
            <a:off x="1270000" y="838200"/>
            <a:ext cx="21844000" cy="1549400"/>
          </a:xfrm>
          <a:prstGeom prst="rect">
            <a:avLst/>
          </a:prstGeom>
        </p:spPr>
        <p:txBody>
          <a:bodyPr/>
          <a:lstStyle>
            <a:lvl1pPr>
              <a:defRPr spc="-249" sz="8300"/>
            </a:lvl1pPr>
          </a:lstStyle>
          <a:p>
            <a:pPr/>
            <a:r>
              <a:t>Single-Qubit Gates</a:t>
            </a:r>
          </a:p>
        </p:txBody>
      </p:sp>
      <p:sp>
        <p:nvSpPr>
          <p:cNvPr id="238" name="u gates…"/>
          <p:cNvSpPr txBox="1"/>
          <p:nvPr>
            <p:ph type="body" idx="1"/>
          </p:nvPr>
        </p:nvSpPr>
        <p:spPr>
          <a:xfrm>
            <a:off x="1270000" y="2601917"/>
            <a:ext cx="21844000" cy="10376057"/>
          </a:xfrm>
          <a:prstGeom prst="rect">
            <a:avLst/>
          </a:prstGeom>
        </p:spPr>
        <p:txBody>
          <a:bodyPr numCol="2" spcCol="1092200"/>
          <a:lstStyle/>
          <a:p>
            <a:pPr marL="289993" indent="-289993" defTabSz="1292351">
              <a:spcBef>
                <a:spcPts val="1200"/>
              </a:spcBef>
              <a:defRPr sz="2490"/>
            </a:pPr>
            <a:r>
              <a:t>u gates</a:t>
            </a:r>
          </a:p>
          <a:p>
            <a:pPr lvl="1" marL="586157" indent="-289993" defTabSz="1292351">
              <a:spcBef>
                <a:spcPts val="1200"/>
              </a:spcBef>
              <a:defRPr sz="2490"/>
            </a:pPr>
            <a14:m>
              <m:oMath>
                <m:r>
                  <a:rPr xmlns:a="http://schemas.openxmlformats.org/drawingml/2006/main" sz="3300" i="1">
                    <a:solidFill>
                      <a:srgbClr val="000000"/>
                    </a:solidFill>
                    <a:latin typeface="Cambria Math" panose="02040503050406030204" pitchFamily="18" charset="0"/>
                  </a:rPr>
                  <m:t>U</m:t>
                </m:r>
              </m:oMath>
            </a14:m>
            <a:r>
              <a:t> gate </a:t>
            </a:r>
            <a14:m>
              <m:oMath>
                <m:r>
                  <a:rPr xmlns:a="http://schemas.openxmlformats.org/drawingml/2006/main" sz="3050" i="1">
                    <a:solidFill>
                      <a:srgbClr val="000000"/>
                    </a:solidFill>
                    <a:latin typeface="Cambria Math" panose="02040503050406030204" pitchFamily="18" charset="0"/>
                  </a:rPr>
                  <m:t>u</m:t>
                </m:r>
                <m:r>
                  <a:rPr xmlns:a="http://schemas.openxmlformats.org/drawingml/2006/main" sz="3050" i="1">
                    <a:solidFill>
                      <a:srgbClr val="000000"/>
                    </a:solidFill>
                    <a:latin typeface="Cambria Math" panose="02040503050406030204" pitchFamily="18" charset="0"/>
                  </a:rPr>
                  <m:t>3</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θ</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ϕ</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λ</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u</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θ</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ϕ</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λ</m:t>
                </m:r>
                <m:r>
                  <a:rPr xmlns:a="http://schemas.openxmlformats.org/drawingml/2006/main" sz="3050" i="1">
                    <a:solidFill>
                      <a:srgbClr val="000000"/>
                    </a:solidFill>
                    <a:latin typeface="Cambria Math" panose="02040503050406030204" pitchFamily="18" charset="0"/>
                  </a:rPr>
                  <m:t>)</m:t>
                </m:r>
              </m:oMath>
            </a14:m>
          </a:p>
          <a:p>
            <a:pPr lvl="1" marL="586157" indent="-289993" defTabSz="1292351">
              <a:spcBef>
                <a:spcPts val="1200"/>
              </a:spcBef>
              <a:defRPr sz="2490"/>
            </a:pPr>
            <a14:m>
              <m:oMath>
                <m:r>
                  <a:rPr xmlns:a="http://schemas.openxmlformats.org/drawingml/2006/main" sz="3050" i="1">
                    <a:solidFill>
                      <a:srgbClr val="000000"/>
                    </a:solidFill>
                    <a:latin typeface="Cambria Math" panose="02040503050406030204" pitchFamily="18" charset="0"/>
                  </a:rPr>
                  <m:t>P</m:t>
                </m:r>
              </m:oMath>
            </a14:m>
            <a:r>
              <a:t> gate </a:t>
            </a:r>
            <a14:m>
              <m:oMath>
                <m:r>
                  <a:rPr xmlns:a="http://schemas.openxmlformats.org/drawingml/2006/main" sz="3000" i="1">
                    <a:solidFill>
                      <a:srgbClr val="000000"/>
                    </a:solidFill>
                    <a:latin typeface="Cambria Math" panose="02040503050406030204" pitchFamily="18" charset="0"/>
                  </a:rPr>
                  <m:t>p</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λ</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0</m:t>
                          </m:r>
                        </m:e>
                      </m:mr>
                      <m:mr>
                        <m:e>
                          <m:r>
                            <a:rPr xmlns:a="http://schemas.openxmlformats.org/drawingml/2006/main" sz="3000" i="1">
                              <a:solidFill>
                                <a:srgbClr val="000000"/>
                              </a:solidFill>
                              <a:latin typeface="Cambria Math" panose="02040503050406030204" pitchFamily="18" charset="0"/>
                            </a:rPr>
                            <m:t>0</m:t>
                          </m:r>
                        </m:e>
                        <m:e>
                          <m:sSup>
                            <m:e>
                              <m:argPr>
                                <m:scrLvl m:val="0"/>
                              </m:argPr>
                              <m:r>
                                <a:rPr xmlns:a="http://schemas.openxmlformats.org/drawingml/2006/main" sz="3000" i="1">
                                  <a:solidFill>
                                    <a:srgbClr val="000000"/>
                                  </a:solidFill>
                                  <a:latin typeface="Cambria Math" panose="02040503050406030204" pitchFamily="18" charset="0"/>
                                </a:rPr>
                                <m:t>e</m:t>
                              </m:r>
                            </m:e>
                            <m:sup>
                              <m:argPr>
                                <m:scrLvl m:val="0"/>
                              </m:argPr>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λ</m:t>
                              </m:r>
                            </m:sup>
                          </m:sSup>
                        </m:e>
                      </m:mr>
                    </m:m>
                  </m:e>
                </m:d>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u</m:t>
                </m:r>
                <m:r>
                  <a:rPr xmlns:a="http://schemas.openxmlformats.org/drawingml/2006/main" sz="3000" i="1">
                    <a:solidFill>
                      <a:srgbClr val="000000"/>
                    </a:solidFill>
                    <a:latin typeface="Cambria Math" panose="02040503050406030204" pitchFamily="18" charset="0"/>
                  </a:rPr>
                  <m:t>3</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0,0,</m:t>
                </m:r>
                <m:r>
                  <a:rPr xmlns:a="http://schemas.openxmlformats.org/drawingml/2006/main" sz="3000" i="1">
                    <a:solidFill>
                      <a:srgbClr val="000000"/>
                    </a:solidFill>
                    <a:latin typeface="Cambria Math" panose="02040503050406030204" pitchFamily="18" charset="0"/>
                  </a:rPr>
                  <m:t>λ</m:t>
                </m:r>
                <m:r>
                  <a:rPr xmlns:a="http://schemas.openxmlformats.org/drawingml/2006/main" sz="3000" i="1">
                    <a:solidFill>
                      <a:srgbClr val="000000"/>
                    </a:solidFill>
                    <a:latin typeface="Cambria Math" panose="02040503050406030204" pitchFamily="18" charset="0"/>
                  </a:rPr>
                  <m:t>)</m:t>
                </m:r>
              </m:oMath>
            </a14:m>
            <a:r>
              <a:t> </a:t>
            </a:r>
          </a:p>
          <a:p>
            <a:pPr marL="289993" indent="-289993" defTabSz="1292351">
              <a:spcBef>
                <a:spcPts val="1200"/>
              </a:spcBef>
              <a:defRPr sz="2490"/>
            </a:pPr>
            <a:r>
              <a:t>Identity gate </a:t>
            </a:r>
            <a14:m>
              <m:oMath>
                <m:r>
                  <a:rPr xmlns:a="http://schemas.openxmlformats.org/drawingml/2006/main" sz="3050" i="1">
                    <a:solidFill>
                      <a:srgbClr val="000000"/>
                    </a:solidFill>
                    <a:latin typeface="Cambria Math" panose="02040503050406030204" pitchFamily="18" charset="0"/>
                  </a:rPr>
                  <m:t>I</m:t>
                </m:r>
                <m:r>
                  <a:rPr xmlns:a="http://schemas.openxmlformats.org/drawingml/2006/main" sz="3050" i="1">
                    <a:solidFill>
                      <a:srgbClr val="000000"/>
                    </a:solidFill>
                    <a:latin typeface="Cambria Math" panose="02040503050406030204" pitchFamily="18" charset="0"/>
                  </a:rPr>
                  <m:t>d</m:t>
                </m:r>
                <m:r>
                  <a:rPr xmlns:a="http://schemas.openxmlformats.org/drawingml/2006/main" sz="3050" i="1">
                    <a:solidFill>
                      <a:srgbClr val="000000"/>
                    </a:solidFill>
                    <a:latin typeface="Cambria Math" panose="02040503050406030204" pitchFamily="18" charset="0"/>
                  </a:rPr>
                  <m:t>=</m:t>
                </m:r>
                <m:d>
                  <m:dPr>
                    <m:ctrlPr>
                      <a:rPr xmlns:a="http://schemas.openxmlformats.org/drawingml/2006/main" sz="3050" i="1">
                        <a:solidFill>
                          <a:srgbClr val="000000"/>
                        </a:solidFill>
                        <a:latin typeface="Cambria Math" panose="02040503050406030204" pitchFamily="18" charset="0"/>
                      </a:rPr>
                    </m:ctrlPr>
                  </m:dPr>
                  <m:e>
                    <m:m>
                      <m:mPr>
                        <m:ctrlPr>
                          <a:rPr xmlns:a="http://schemas.openxmlformats.org/drawingml/2006/main" sz="305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50" i="1">
                              <a:solidFill>
                                <a:srgbClr val="000000"/>
                              </a:solidFill>
                              <a:latin typeface="Cambria Math" panose="02040503050406030204" pitchFamily="18" charset="0"/>
                            </a:rPr>
                            <m:t>1</m:t>
                          </m:r>
                        </m:e>
                        <m:e>
                          <m:r>
                            <a:rPr xmlns:a="http://schemas.openxmlformats.org/drawingml/2006/main" sz="3050" i="1">
                              <a:solidFill>
                                <a:srgbClr val="000000"/>
                              </a:solidFill>
                              <a:latin typeface="Cambria Math" panose="02040503050406030204" pitchFamily="18" charset="0"/>
                            </a:rPr>
                            <m:t>0</m:t>
                          </m:r>
                        </m:e>
                      </m:mr>
                      <m:mr>
                        <m:e>
                          <m:r>
                            <a:rPr xmlns:a="http://schemas.openxmlformats.org/drawingml/2006/main" sz="3050" i="1">
                              <a:solidFill>
                                <a:srgbClr val="000000"/>
                              </a:solidFill>
                              <a:latin typeface="Cambria Math" panose="02040503050406030204" pitchFamily="18" charset="0"/>
                            </a:rPr>
                            <m:t>0</m:t>
                          </m:r>
                        </m:e>
                        <m:e>
                          <m:r>
                            <a:rPr xmlns:a="http://schemas.openxmlformats.org/drawingml/2006/main" sz="3050" i="1">
                              <a:solidFill>
                                <a:srgbClr val="000000"/>
                              </a:solidFill>
                              <a:latin typeface="Cambria Math" panose="02040503050406030204" pitchFamily="18" charset="0"/>
                            </a:rPr>
                            <m:t>1</m:t>
                          </m:r>
                        </m:e>
                      </m:mr>
                    </m:m>
                  </m:e>
                </m:d>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u</m:t>
                </m:r>
                <m:r>
                  <a:rPr xmlns:a="http://schemas.openxmlformats.org/drawingml/2006/main" sz="3050" i="1">
                    <a:solidFill>
                      <a:srgbClr val="000000"/>
                    </a:solidFill>
                    <a:latin typeface="Cambria Math" panose="02040503050406030204" pitchFamily="18" charset="0"/>
                  </a:rPr>
                  <m:t>3</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0,0,0</m:t>
                </m:r>
                <m:r>
                  <a:rPr xmlns:a="http://schemas.openxmlformats.org/drawingml/2006/main" sz="3050" i="1">
                    <a:solidFill>
                      <a:srgbClr val="000000"/>
                    </a:solidFill>
                    <a:latin typeface="Cambria Math" panose="02040503050406030204" pitchFamily="18" charset="0"/>
                  </a:rPr>
                  <m:t>)</m:t>
                </m:r>
              </m:oMath>
            </a14:m>
          </a:p>
          <a:p>
            <a:pPr marL="289993" indent="-289993" defTabSz="1292351">
              <a:spcBef>
                <a:spcPts val="1200"/>
              </a:spcBef>
              <a:defRPr sz="2490"/>
            </a:pPr>
            <a:r>
              <a:t>Pauli gates</a:t>
            </a:r>
          </a:p>
          <a:p>
            <a:pPr lvl="1" marL="586157" indent="-289993" defTabSz="1292351">
              <a:spcBef>
                <a:spcPts val="1200"/>
              </a:spcBef>
              <a:defRPr sz="2490"/>
            </a:pPr>
            <a14:m>
              <m:oMath>
                <m:r>
                  <a:rPr xmlns:a="http://schemas.openxmlformats.org/drawingml/2006/main" sz="3200" i="1">
                    <a:solidFill>
                      <a:srgbClr val="000000"/>
                    </a:solidFill>
                    <a:latin typeface="Cambria Math" panose="02040503050406030204" pitchFamily="18" charset="0"/>
                  </a:rPr>
                  <m:t>X</m:t>
                </m:r>
                <m:r>
                  <a:rPr xmlns:a="http://schemas.openxmlformats.org/drawingml/2006/main" sz="3200" i="1">
                    <a:solidFill>
                      <a:srgbClr val="000000"/>
                    </a:solidFill>
                    <a:latin typeface="Cambria Math" panose="02040503050406030204" pitchFamily="18" charset="0"/>
                  </a:rPr>
                  <m:t>:</m:t>
                </m:r>
              </m:oMath>
            </a14:m>
            <a:r>
              <a:t> bit-flip gate </a:t>
            </a:r>
            <a14:m>
              <m:oMath>
                <m:r>
                  <a:rPr xmlns:a="http://schemas.openxmlformats.org/drawingml/2006/main" sz="3000" i="1">
                    <a:solidFill>
                      <a:srgbClr val="000000"/>
                    </a:solidFill>
                    <a:latin typeface="Cambria Math" panose="02040503050406030204" pitchFamily="18" charset="0"/>
                  </a:rPr>
                  <m:t>X</m:t>
                </m:r>
                <m:r>
                  <a:rPr xmlns:a="http://schemas.openxmlformats.org/drawingml/2006/main" sz="3000" i="1">
                    <a:solidFill>
                      <a:srgbClr val="000000"/>
                    </a:solidFill>
                    <a:latin typeface="Cambria Math" panose="02040503050406030204" pitchFamily="18" charset="0"/>
                  </a:rPr>
                  <m:t>=</m:t>
                </m:r>
                <m:d>
                  <m:dPr>
                    <m:ctrlPr>
                      <a:rPr xmlns:a="http://schemas.openxmlformats.org/drawingml/2006/main" sz="3000" i="1">
                        <a:solidFill>
                          <a:srgbClr val="000000"/>
                        </a:solidFill>
                        <a:latin typeface="Cambria Math" panose="02040503050406030204" pitchFamily="18" charset="0"/>
                      </a:rPr>
                    </m:ctrlPr>
                  </m:dPr>
                  <m:e>
                    <m:m>
                      <m:mPr>
                        <m:ctrlPr>
                          <a:rPr xmlns:a="http://schemas.openxmlformats.org/drawingml/2006/main" sz="3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00" i="1">
                              <a:solidFill>
                                <a:srgbClr val="000000"/>
                              </a:solidFill>
                              <a:latin typeface="Cambria Math" panose="02040503050406030204" pitchFamily="18" charset="0"/>
                            </a:rPr>
                            <m:t>0</m:t>
                          </m:r>
                        </m:e>
                        <m:e>
                          <m:r>
                            <a:rPr xmlns:a="http://schemas.openxmlformats.org/drawingml/2006/main" sz="3000" i="1">
                              <a:solidFill>
                                <a:srgbClr val="000000"/>
                              </a:solidFill>
                              <a:latin typeface="Cambria Math" panose="02040503050406030204" pitchFamily="18" charset="0"/>
                            </a:rPr>
                            <m:t>1</m:t>
                          </m:r>
                        </m:e>
                      </m:mr>
                      <m:mr>
                        <m:e>
                          <m:r>
                            <a:rPr xmlns:a="http://schemas.openxmlformats.org/drawingml/2006/main" sz="3000" i="1">
                              <a:solidFill>
                                <a:srgbClr val="000000"/>
                              </a:solidFill>
                              <a:latin typeface="Cambria Math" panose="02040503050406030204" pitchFamily="18" charset="0"/>
                            </a:rPr>
                            <m:t>1</m:t>
                          </m:r>
                        </m:e>
                        <m:e>
                          <m:r>
                            <a:rPr xmlns:a="http://schemas.openxmlformats.org/drawingml/2006/main" sz="3000" i="1">
                              <a:solidFill>
                                <a:srgbClr val="000000"/>
                              </a:solidFill>
                              <a:latin typeface="Cambria Math" panose="02040503050406030204" pitchFamily="18" charset="0"/>
                            </a:rPr>
                            <m:t>0</m:t>
                          </m:r>
                        </m:e>
                      </m:mr>
                    </m:m>
                  </m:e>
                </m:d>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u</m:t>
                </m:r>
                <m:r>
                  <a:rPr xmlns:a="http://schemas.openxmlformats.org/drawingml/2006/main" sz="3000" i="1">
                    <a:solidFill>
                      <a:srgbClr val="000000"/>
                    </a:solidFill>
                    <a:latin typeface="Cambria Math" panose="02040503050406030204" pitchFamily="18" charset="0"/>
                  </a:rPr>
                  <m:t>3</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π</m:t>
                </m:r>
                <m:r>
                  <a:rPr xmlns:a="http://schemas.openxmlformats.org/drawingml/2006/main" sz="3000" i="1">
                    <a:solidFill>
                      <a:srgbClr val="000000"/>
                    </a:solidFill>
                    <a:latin typeface="Cambria Math" panose="02040503050406030204" pitchFamily="18" charset="0"/>
                  </a:rPr>
                  <m:t>,0,</m:t>
                </m:r>
                <m:r>
                  <a:rPr xmlns:a="http://schemas.openxmlformats.org/drawingml/2006/main" sz="3000" i="1">
                    <a:solidFill>
                      <a:srgbClr val="000000"/>
                    </a:solidFill>
                    <a:latin typeface="Cambria Math" panose="02040503050406030204" pitchFamily="18" charset="0"/>
                  </a:rPr>
                  <m:t>π</m:t>
                </m:r>
                <m:r>
                  <a:rPr xmlns:a="http://schemas.openxmlformats.org/drawingml/2006/main" sz="3000" i="1">
                    <a:solidFill>
                      <a:srgbClr val="000000"/>
                    </a:solidFill>
                    <a:latin typeface="Cambria Math" panose="02040503050406030204" pitchFamily="18" charset="0"/>
                  </a:rPr>
                  <m:t>)</m:t>
                </m:r>
              </m:oMath>
            </a14:m>
          </a:p>
          <a:p>
            <a:pPr lvl="1" marL="586157" indent="-289993" defTabSz="1292351">
              <a:spcBef>
                <a:spcPts val="1200"/>
              </a:spcBef>
              <a:defRPr sz="2490"/>
            </a:pPr>
            <a14:m>
              <m:oMath>
                <m:r>
                  <a:rPr xmlns:a="http://schemas.openxmlformats.org/drawingml/2006/main" sz="3550" i="1">
                    <a:solidFill>
                      <a:srgbClr val="000000"/>
                    </a:solidFill>
                    <a:latin typeface="Cambria Math" panose="02040503050406030204" pitchFamily="18" charset="0"/>
                  </a:rPr>
                  <m:t>Y</m:t>
                </m:r>
                <m:r>
                  <a:rPr xmlns:a="http://schemas.openxmlformats.org/drawingml/2006/main" sz="3550" i="1">
                    <a:solidFill>
                      <a:srgbClr val="000000"/>
                    </a:solidFill>
                    <a:latin typeface="Cambria Math" panose="02040503050406030204" pitchFamily="18" charset="0"/>
                  </a:rPr>
                  <m:t>:</m:t>
                </m:r>
              </m:oMath>
            </a14:m>
            <a:r>
              <a:t> bit- and phase-flip gate </a:t>
            </a:r>
            <a14:m>
              <m:oMath>
                <m:r>
                  <a:rPr xmlns:a="http://schemas.openxmlformats.org/drawingml/2006/main" sz="3050" i="1">
                    <a:solidFill>
                      <a:srgbClr val="000000"/>
                    </a:solidFill>
                    <a:latin typeface="Cambria Math" panose="02040503050406030204" pitchFamily="18" charset="0"/>
                  </a:rPr>
                  <m:t>Y</m:t>
                </m:r>
                <m:r>
                  <a:rPr xmlns:a="http://schemas.openxmlformats.org/drawingml/2006/main" sz="3050" i="1">
                    <a:solidFill>
                      <a:srgbClr val="000000"/>
                    </a:solidFill>
                    <a:latin typeface="Cambria Math" panose="02040503050406030204" pitchFamily="18" charset="0"/>
                  </a:rPr>
                  <m:t>=</m:t>
                </m:r>
                <m:d>
                  <m:dPr>
                    <m:ctrlPr>
                      <a:rPr xmlns:a="http://schemas.openxmlformats.org/drawingml/2006/main" sz="3050" i="1">
                        <a:solidFill>
                          <a:srgbClr val="000000"/>
                        </a:solidFill>
                        <a:latin typeface="Cambria Math" panose="02040503050406030204" pitchFamily="18" charset="0"/>
                      </a:rPr>
                    </m:ctrlPr>
                  </m:dPr>
                  <m:e>
                    <m:m>
                      <m:mPr>
                        <m:ctrlPr>
                          <a:rPr xmlns:a="http://schemas.openxmlformats.org/drawingml/2006/main" sz="305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50" i="1">
                              <a:solidFill>
                                <a:srgbClr val="000000"/>
                              </a:solidFill>
                              <a:latin typeface="Cambria Math" panose="02040503050406030204" pitchFamily="18" charset="0"/>
                            </a:rPr>
                            <m:t>0</m:t>
                          </m:r>
                        </m:e>
                        <m:e>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i</m:t>
                          </m:r>
                        </m:e>
                      </m:mr>
                      <m:mr>
                        <m:e>
                          <m:r>
                            <a:rPr xmlns:a="http://schemas.openxmlformats.org/drawingml/2006/main" sz="3050" i="1">
                              <a:solidFill>
                                <a:srgbClr val="000000"/>
                              </a:solidFill>
                              <a:latin typeface="Cambria Math" panose="02040503050406030204" pitchFamily="18" charset="0"/>
                            </a:rPr>
                            <m:t>i</m:t>
                          </m:r>
                        </m:e>
                        <m:e>
                          <m:r>
                            <a:rPr xmlns:a="http://schemas.openxmlformats.org/drawingml/2006/main" sz="3050" i="1">
                              <a:solidFill>
                                <a:srgbClr val="000000"/>
                              </a:solidFill>
                              <a:latin typeface="Cambria Math" panose="02040503050406030204" pitchFamily="18" charset="0"/>
                            </a:rPr>
                            <m:t>0</m:t>
                          </m:r>
                        </m:e>
                      </m:mr>
                    </m:m>
                  </m:e>
                </m:d>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u</m:t>
                </m:r>
                <m:r>
                  <a:rPr xmlns:a="http://schemas.openxmlformats.org/drawingml/2006/main" sz="3050" i="1">
                    <a:solidFill>
                      <a:srgbClr val="000000"/>
                    </a:solidFill>
                    <a:latin typeface="Cambria Math" panose="02040503050406030204" pitchFamily="18" charset="0"/>
                  </a:rPr>
                  <m:t>3</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π</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π</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2,</m:t>
                </m:r>
                <m:r>
                  <a:rPr xmlns:a="http://schemas.openxmlformats.org/drawingml/2006/main" sz="3050" i="1">
                    <a:solidFill>
                      <a:srgbClr val="000000"/>
                    </a:solidFill>
                    <a:latin typeface="Cambria Math" panose="02040503050406030204" pitchFamily="18" charset="0"/>
                  </a:rPr>
                  <m:t>π</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2</m:t>
                </m:r>
                <m:r>
                  <a:rPr xmlns:a="http://schemas.openxmlformats.org/drawingml/2006/main" sz="3050" i="1">
                    <a:solidFill>
                      <a:srgbClr val="000000"/>
                    </a:solidFill>
                    <a:latin typeface="Cambria Math" panose="02040503050406030204" pitchFamily="18" charset="0"/>
                  </a:rPr>
                  <m:t>)</m:t>
                </m:r>
              </m:oMath>
            </a14:m>
          </a:p>
          <a:p>
            <a:pPr lvl="1" marL="586157" indent="-289993" defTabSz="1292351">
              <a:spcBef>
                <a:spcPts val="1200"/>
              </a:spcBef>
              <a:defRPr sz="2490"/>
            </a:pPr>
            <a14:m>
              <m:oMath>
                <m:r>
                  <a:rPr xmlns:a="http://schemas.openxmlformats.org/drawingml/2006/main" sz="3250" i="1">
                    <a:solidFill>
                      <a:srgbClr val="000000"/>
                    </a:solidFill>
                    <a:latin typeface="Cambria Math" panose="02040503050406030204" pitchFamily="18" charset="0"/>
                  </a:rPr>
                  <m:t>Z</m:t>
                </m:r>
                <m:r>
                  <a:rPr xmlns:a="http://schemas.openxmlformats.org/drawingml/2006/main" sz="3250" i="1">
                    <a:solidFill>
                      <a:srgbClr val="000000"/>
                    </a:solidFill>
                    <a:latin typeface="Cambria Math" panose="02040503050406030204" pitchFamily="18" charset="0"/>
                  </a:rPr>
                  <m:t>:</m:t>
                </m:r>
              </m:oMath>
            </a14:m>
            <a:r>
              <a:t> phase-flip gate </a:t>
            </a:r>
            <a14:m>
              <m:oMath>
                <m:r>
                  <a:rPr xmlns:a="http://schemas.openxmlformats.org/drawingml/2006/main" sz="3050" i="1">
                    <a:solidFill>
                      <a:srgbClr val="000000"/>
                    </a:solidFill>
                    <a:latin typeface="Cambria Math" panose="02040503050406030204" pitchFamily="18" charset="0"/>
                  </a:rPr>
                  <m:t>Z</m:t>
                </m:r>
                <m:r>
                  <a:rPr xmlns:a="http://schemas.openxmlformats.org/drawingml/2006/main" sz="3050" i="1">
                    <a:solidFill>
                      <a:srgbClr val="000000"/>
                    </a:solidFill>
                    <a:latin typeface="Cambria Math" panose="02040503050406030204" pitchFamily="18" charset="0"/>
                  </a:rPr>
                  <m:t>=</m:t>
                </m:r>
                <m:d>
                  <m:dPr>
                    <m:ctrlPr>
                      <a:rPr xmlns:a="http://schemas.openxmlformats.org/drawingml/2006/main" sz="3050" i="1">
                        <a:solidFill>
                          <a:srgbClr val="000000"/>
                        </a:solidFill>
                        <a:latin typeface="Cambria Math" panose="02040503050406030204" pitchFamily="18" charset="0"/>
                      </a:rPr>
                    </m:ctrlPr>
                  </m:dPr>
                  <m:e>
                    <m:m>
                      <m:mPr>
                        <m:ctrlPr>
                          <a:rPr xmlns:a="http://schemas.openxmlformats.org/drawingml/2006/main" sz="305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50" i="1">
                              <a:solidFill>
                                <a:srgbClr val="000000"/>
                              </a:solidFill>
                              <a:latin typeface="Cambria Math" panose="02040503050406030204" pitchFamily="18" charset="0"/>
                            </a:rPr>
                            <m:t>1</m:t>
                          </m:r>
                        </m:e>
                        <m:e>
                          <m:r>
                            <a:rPr xmlns:a="http://schemas.openxmlformats.org/drawingml/2006/main" sz="3050" i="1">
                              <a:solidFill>
                                <a:srgbClr val="000000"/>
                              </a:solidFill>
                              <a:latin typeface="Cambria Math" panose="02040503050406030204" pitchFamily="18" charset="0"/>
                            </a:rPr>
                            <m:t>0</m:t>
                          </m:r>
                        </m:e>
                      </m:mr>
                      <m:mr>
                        <m:e>
                          <m:r>
                            <a:rPr xmlns:a="http://schemas.openxmlformats.org/drawingml/2006/main" sz="3050" i="1">
                              <a:solidFill>
                                <a:srgbClr val="000000"/>
                              </a:solidFill>
                              <a:latin typeface="Cambria Math" panose="02040503050406030204" pitchFamily="18" charset="0"/>
                            </a:rPr>
                            <m:t>0</m:t>
                          </m:r>
                        </m:e>
                        <m:e>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1</m:t>
                          </m:r>
                        </m:e>
                      </m:mr>
                    </m:m>
                  </m:e>
                </m:d>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u</m:t>
                </m:r>
                <m:r>
                  <a:rPr xmlns:a="http://schemas.openxmlformats.org/drawingml/2006/main" sz="3050" i="1">
                    <a:solidFill>
                      <a:srgbClr val="000000"/>
                    </a:solidFill>
                    <a:latin typeface="Cambria Math" panose="02040503050406030204" pitchFamily="18" charset="0"/>
                  </a:rPr>
                  <m:t>3</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0,0,</m:t>
                </m:r>
                <m:r>
                  <a:rPr xmlns:a="http://schemas.openxmlformats.org/drawingml/2006/main" sz="3050" i="1">
                    <a:solidFill>
                      <a:srgbClr val="000000"/>
                    </a:solidFill>
                    <a:latin typeface="Cambria Math" panose="02040503050406030204" pitchFamily="18" charset="0"/>
                  </a:rPr>
                  <m:t>π</m:t>
                </m:r>
                <m:r>
                  <a:rPr xmlns:a="http://schemas.openxmlformats.org/drawingml/2006/main" sz="3050" i="1">
                    <a:solidFill>
                      <a:srgbClr val="000000"/>
                    </a:solidFill>
                    <a:latin typeface="Cambria Math" panose="02040503050406030204" pitchFamily="18" charset="0"/>
                  </a:rPr>
                  <m:t>)</m:t>
                </m:r>
              </m:oMath>
            </a14:m>
          </a:p>
          <a:p>
            <a:pPr marL="289993" indent="-289993" defTabSz="1292351">
              <a:spcBef>
                <a:spcPts val="1200"/>
              </a:spcBef>
              <a:defRPr sz="2490"/>
            </a:pPr>
            <a:r>
              <a:t>Clifford gates</a:t>
            </a:r>
          </a:p>
          <a:p>
            <a:pPr lvl="1" marL="586157" indent="-289993" defTabSz="1292351">
              <a:spcBef>
                <a:spcPts val="1200"/>
              </a:spcBef>
              <a:defRPr sz="2490"/>
            </a:pPr>
            <a:r>
              <a:t>Hadamard gate </a:t>
            </a:r>
            <a14:m>
              <m:oMath>
                <m:r>
                  <a:rPr xmlns:a="http://schemas.openxmlformats.org/drawingml/2006/main" sz="3050" i="1">
                    <a:solidFill>
                      <a:srgbClr val="000000"/>
                    </a:solidFill>
                    <a:latin typeface="Cambria Math" panose="02040503050406030204" pitchFamily="18" charset="0"/>
                  </a:rPr>
                  <m:t>H</m:t>
                </m:r>
                <m:r>
                  <a:rPr xmlns:a="http://schemas.openxmlformats.org/drawingml/2006/main" sz="3050" i="1">
                    <a:solidFill>
                      <a:srgbClr val="000000"/>
                    </a:solidFill>
                    <a:latin typeface="Cambria Math" panose="02040503050406030204" pitchFamily="18" charset="0"/>
                  </a:rPr>
                  <m:t>=</m:t>
                </m:r>
                <m:f>
                  <m:fPr>
                    <m:ctrlPr>
                      <a:rPr xmlns:a="http://schemas.openxmlformats.org/drawingml/2006/main" sz="3050" i="1">
                        <a:solidFill>
                          <a:srgbClr val="000000"/>
                        </a:solidFill>
                        <a:latin typeface="Cambria Math" panose="02040503050406030204" pitchFamily="18" charset="0"/>
                      </a:rPr>
                    </m:ctrlPr>
                    <m:type m:val="bar"/>
                  </m:fPr>
                  <m:num>
                    <m:r>
                      <a:rPr xmlns:a="http://schemas.openxmlformats.org/drawingml/2006/main" sz="3050" i="1">
                        <a:solidFill>
                          <a:srgbClr val="000000"/>
                        </a:solidFill>
                        <a:latin typeface="Cambria Math" panose="02040503050406030204" pitchFamily="18" charset="0"/>
                      </a:rPr>
                      <m:t>1</m:t>
                    </m:r>
                  </m:num>
                  <m:den>
                    <m:rad>
                      <m:radPr>
                        <m:ctrlPr>
                          <a:rPr xmlns:a="http://schemas.openxmlformats.org/drawingml/2006/main" sz="3050" i="1">
                            <a:solidFill>
                              <a:srgbClr val="000000"/>
                            </a:solidFill>
                            <a:latin typeface="Cambria Math" panose="02040503050406030204" pitchFamily="18" charset="0"/>
                          </a:rPr>
                        </m:ctrlPr>
                        <m:degHide m:val="on"/>
                      </m:radPr>
                      <m:deg/>
                      <m:e>
                        <m:r>
                          <a:rPr xmlns:a="http://schemas.openxmlformats.org/drawingml/2006/main" sz="3050" i="1">
                            <a:solidFill>
                              <a:srgbClr val="000000"/>
                            </a:solidFill>
                            <a:latin typeface="Cambria Math" panose="02040503050406030204" pitchFamily="18" charset="0"/>
                          </a:rPr>
                          <m:t>2</m:t>
                        </m:r>
                      </m:e>
                    </m:rad>
                  </m:den>
                </m:f>
                <m:d>
                  <m:dPr>
                    <m:ctrlPr>
                      <a:rPr xmlns:a="http://schemas.openxmlformats.org/drawingml/2006/main" sz="3050" i="1">
                        <a:solidFill>
                          <a:srgbClr val="000000"/>
                        </a:solidFill>
                        <a:latin typeface="Cambria Math" panose="02040503050406030204" pitchFamily="18" charset="0"/>
                      </a:rPr>
                    </m:ctrlPr>
                  </m:dPr>
                  <m:e>
                    <m:m>
                      <m:mPr>
                        <m:ctrlPr>
                          <a:rPr xmlns:a="http://schemas.openxmlformats.org/drawingml/2006/main" sz="305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50" i="1">
                              <a:solidFill>
                                <a:srgbClr val="000000"/>
                              </a:solidFill>
                              <a:latin typeface="Cambria Math" panose="02040503050406030204" pitchFamily="18" charset="0"/>
                            </a:rPr>
                            <m:t>1</m:t>
                          </m:r>
                        </m:e>
                        <m:e>
                          <m:r>
                            <a:rPr xmlns:a="http://schemas.openxmlformats.org/drawingml/2006/main" sz="3050" i="1">
                              <a:solidFill>
                                <a:srgbClr val="000000"/>
                              </a:solidFill>
                              <a:latin typeface="Cambria Math" panose="02040503050406030204" pitchFamily="18" charset="0"/>
                            </a:rPr>
                            <m:t>1</m:t>
                          </m:r>
                        </m:e>
                      </m:mr>
                      <m:mr>
                        <m:e>
                          <m:r>
                            <a:rPr xmlns:a="http://schemas.openxmlformats.org/drawingml/2006/main" sz="3050" i="1">
                              <a:solidFill>
                                <a:srgbClr val="000000"/>
                              </a:solidFill>
                              <a:latin typeface="Cambria Math" panose="02040503050406030204" pitchFamily="18" charset="0"/>
                            </a:rPr>
                            <m:t>1</m:t>
                          </m:r>
                        </m:e>
                        <m:e>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1</m:t>
                          </m:r>
                        </m:e>
                      </m:mr>
                    </m:m>
                  </m:e>
                </m:d>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u</m:t>
                </m:r>
                <m:r>
                  <a:rPr xmlns:a="http://schemas.openxmlformats.org/drawingml/2006/main" sz="3050" i="1">
                    <a:solidFill>
                      <a:srgbClr val="000000"/>
                    </a:solidFill>
                    <a:latin typeface="Cambria Math" panose="02040503050406030204" pitchFamily="18" charset="0"/>
                  </a:rPr>
                  <m:t>3</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0,0,</m:t>
                </m:r>
                <m:r>
                  <a:rPr xmlns:a="http://schemas.openxmlformats.org/drawingml/2006/main" sz="3050" i="1">
                    <a:solidFill>
                      <a:srgbClr val="000000"/>
                    </a:solidFill>
                    <a:latin typeface="Cambria Math" panose="02040503050406030204" pitchFamily="18" charset="0"/>
                  </a:rPr>
                  <m:t>π</m:t>
                </m:r>
                <m:r>
                  <a:rPr xmlns:a="http://schemas.openxmlformats.org/drawingml/2006/main" sz="3050" i="1">
                    <a:solidFill>
                      <a:srgbClr val="000000"/>
                    </a:solidFill>
                    <a:latin typeface="Cambria Math" panose="02040503050406030204" pitchFamily="18" charset="0"/>
                  </a:rPr>
                  <m:t>)</m:t>
                </m:r>
              </m:oMath>
            </a14:m>
          </a:p>
          <a:p>
            <a:pPr lvl="1" marL="586157" indent="-289993" defTabSz="1292351">
              <a:spcBef>
                <a:spcPts val="1200"/>
              </a:spcBef>
              <a:defRPr sz="2490"/>
            </a:pPr>
            <a14:m>
              <m:oMath>
                <m:r>
                  <a:rPr xmlns:a="http://schemas.openxmlformats.org/drawingml/2006/main" sz="3050" i="1">
                    <a:solidFill>
                      <a:srgbClr val="000000"/>
                    </a:solidFill>
                    <a:latin typeface="Cambria Math" panose="02040503050406030204" pitchFamily="18" charset="0"/>
                  </a:rPr>
                  <m:t>S</m:t>
                </m:r>
              </m:oMath>
            </a14:m>
            <a:r>
              <a:t> gate </a:t>
            </a:r>
            <a14:m>
              <m:oMath>
                <m:r>
                  <a:rPr xmlns:a="http://schemas.openxmlformats.org/drawingml/2006/main" sz="3050" i="1">
                    <a:solidFill>
                      <a:srgbClr val="000000"/>
                    </a:solidFill>
                    <a:latin typeface="Cambria Math" panose="02040503050406030204" pitchFamily="18" charset="0"/>
                  </a:rPr>
                  <m:t>S</m:t>
                </m:r>
                <m:r>
                  <a:rPr xmlns:a="http://schemas.openxmlformats.org/drawingml/2006/main" sz="3050" i="1">
                    <a:solidFill>
                      <a:srgbClr val="000000"/>
                    </a:solidFill>
                    <a:latin typeface="Cambria Math" panose="02040503050406030204" pitchFamily="18" charset="0"/>
                  </a:rPr>
                  <m:t>=</m:t>
                </m:r>
                <m:d>
                  <m:dPr>
                    <m:ctrlPr>
                      <a:rPr xmlns:a="http://schemas.openxmlformats.org/drawingml/2006/main" sz="3050" i="1">
                        <a:solidFill>
                          <a:srgbClr val="000000"/>
                        </a:solidFill>
                        <a:latin typeface="Cambria Math" panose="02040503050406030204" pitchFamily="18" charset="0"/>
                      </a:rPr>
                    </m:ctrlPr>
                  </m:dPr>
                  <m:e>
                    <m:m>
                      <m:mPr>
                        <m:ctrlPr>
                          <a:rPr xmlns:a="http://schemas.openxmlformats.org/drawingml/2006/main" sz="305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50" i="1">
                              <a:solidFill>
                                <a:srgbClr val="000000"/>
                              </a:solidFill>
                              <a:latin typeface="Cambria Math" panose="02040503050406030204" pitchFamily="18" charset="0"/>
                            </a:rPr>
                            <m:t>1</m:t>
                          </m:r>
                        </m:e>
                        <m:e>
                          <m:r>
                            <a:rPr xmlns:a="http://schemas.openxmlformats.org/drawingml/2006/main" sz="3050" i="1">
                              <a:solidFill>
                                <a:srgbClr val="000000"/>
                              </a:solidFill>
                              <a:latin typeface="Cambria Math" panose="02040503050406030204" pitchFamily="18" charset="0"/>
                            </a:rPr>
                            <m:t>0</m:t>
                          </m:r>
                        </m:e>
                      </m:mr>
                      <m:mr>
                        <m:e>
                          <m:r>
                            <a:rPr xmlns:a="http://schemas.openxmlformats.org/drawingml/2006/main" sz="3050" i="1">
                              <a:solidFill>
                                <a:srgbClr val="000000"/>
                              </a:solidFill>
                              <a:latin typeface="Cambria Math" panose="02040503050406030204" pitchFamily="18" charset="0"/>
                            </a:rPr>
                            <m:t>0</m:t>
                          </m:r>
                        </m:e>
                        <m:e>
                          <m:r>
                            <a:rPr xmlns:a="http://schemas.openxmlformats.org/drawingml/2006/main" sz="3050" i="1">
                              <a:solidFill>
                                <a:srgbClr val="000000"/>
                              </a:solidFill>
                              <a:latin typeface="Cambria Math" panose="02040503050406030204" pitchFamily="18" charset="0"/>
                            </a:rPr>
                            <m:t>i</m:t>
                          </m:r>
                        </m:e>
                      </m:mr>
                    </m:m>
                  </m:e>
                </m:d>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u</m:t>
                </m:r>
                <m:r>
                  <a:rPr xmlns:a="http://schemas.openxmlformats.org/drawingml/2006/main" sz="3050" i="1">
                    <a:solidFill>
                      <a:srgbClr val="000000"/>
                    </a:solidFill>
                    <a:latin typeface="Cambria Math" panose="02040503050406030204" pitchFamily="18" charset="0"/>
                  </a:rPr>
                  <m:t>3</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0,0,</m:t>
                </m:r>
                <m:r>
                  <a:rPr xmlns:a="http://schemas.openxmlformats.org/drawingml/2006/main" sz="3050" i="1">
                    <a:solidFill>
                      <a:srgbClr val="000000"/>
                    </a:solidFill>
                    <a:latin typeface="Cambria Math" panose="02040503050406030204" pitchFamily="18" charset="0"/>
                  </a:rPr>
                  <m:t>π</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2</m:t>
                </m:r>
                <m:r>
                  <a:rPr xmlns:a="http://schemas.openxmlformats.org/drawingml/2006/main" sz="3050" i="1">
                    <a:solidFill>
                      <a:srgbClr val="000000"/>
                    </a:solidFill>
                    <a:latin typeface="Cambria Math" panose="02040503050406030204" pitchFamily="18" charset="0"/>
                  </a:rPr>
                  <m:t>)</m:t>
                </m:r>
              </m:oMath>
            </a14:m>
          </a:p>
          <a:p>
            <a:pPr lvl="1" marL="586157" indent="-289993" defTabSz="1292351">
              <a:spcBef>
                <a:spcPts val="1200"/>
              </a:spcBef>
              <a:defRPr sz="2490"/>
            </a:pPr>
            <a14:m>
              <m:oMath>
                <m:sSup>
                  <m:e>
                    <m:r>
                      <a:rPr xmlns:a="http://schemas.openxmlformats.org/drawingml/2006/main" sz="3250" i="1">
                        <a:solidFill>
                          <a:srgbClr val="000000"/>
                        </a:solidFill>
                        <a:latin typeface="Cambria Math" panose="02040503050406030204" pitchFamily="18" charset="0"/>
                      </a:rPr>
                      <m:t>S</m:t>
                    </m:r>
                  </m:e>
                  <m:sup>
                    <m:r>
                      <a:rPr xmlns:a="http://schemas.openxmlformats.org/drawingml/2006/main" sz="3250" i="1">
                        <a:solidFill>
                          <a:srgbClr val="000000"/>
                        </a:solidFill>
                        <a:latin typeface="Cambria Math" panose="02040503050406030204" pitchFamily="18" charset="0"/>
                      </a:rPr>
                      <m:t>†</m:t>
                    </m:r>
                  </m:sup>
                </m:sSup>
              </m:oMath>
            </a14:m>
            <a:r>
              <a:t> gate </a:t>
            </a:r>
            <a14:m>
              <m:oMath>
                <m:sSup>
                  <m:e>
                    <m:r>
                      <a:rPr xmlns:a="http://schemas.openxmlformats.org/drawingml/2006/main" sz="3050" i="1">
                        <a:solidFill>
                          <a:srgbClr val="000000"/>
                        </a:solidFill>
                        <a:latin typeface="Cambria Math" panose="02040503050406030204" pitchFamily="18" charset="0"/>
                      </a:rPr>
                      <m:t>S</m:t>
                    </m:r>
                  </m:e>
                  <m:sup>
                    <m:r>
                      <a:rPr xmlns:a="http://schemas.openxmlformats.org/drawingml/2006/main" sz="3050" i="1">
                        <a:solidFill>
                          <a:srgbClr val="000000"/>
                        </a:solidFill>
                        <a:latin typeface="Cambria Math" panose="02040503050406030204" pitchFamily="18" charset="0"/>
                      </a:rPr>
                      <m:t>†</m:t>
                    </m:r>
                  </m:sup>
                </m:sSup>
                <m:r>
                  <a:rPr xmlns:a="http://schemas.openxmlformats.org/drawingml/2006/main" sz="3050" i="1">
                    <a:solidFill>
                      <a:srgbClr val="000000"/>
                    </a:solidFill>
                    <a:latin typeface="Cambria Math" panose="02040503050406030204" pitchFamily="18" charset="0"/>
                  </a:rPr>
                  <m:t>=</m:t>
                </m:r>
                <m:d>
                  <m:dPr>
                    <m:ctrlPr>
                      <a:rPr xmlns:a="http://schemas.openxmlformats.org/drawingml/2006/main" sz="3050" i="1">
                        <a:solidFill>
                          <a:srgbClr val="000000"/>
                        </a:solidFill>
                        <a:latin typeface="Cambria Math" panose="02040503050406030204" pitchFamily="18" charset="0"/>
                      </a:rPr>
                    </m:ctrlPr>
                  </m:dPr>
                  <m:e>
                    <m:m>
                      <m:mPr>
                        <m:ctrlPr>
                          <a:rPr xmlns:a="http://schemas.openxmlformats.org/drawingml/2006/main" sz="305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50" i="1">
                              <a:solidFill>
                                <a:srgbClr val="000000"/>
                              </a:solidFill>
                              <a:latin typeface="Cambria Math" panose="02040503050406030204" pitchFamily="18" charset="0"/>
                            </a:rPr>
                            <m:t>1</m:t>
                          </m:r>
                        </m:e>
                        <m:e>
                          <m:r>
                            <a:rPr xmlns:a="http://schemas.openxmlformats.org/drawingml/2006/main" sz="3050" i="1">
                              <a:solidFill>
                                <a:srgbClr val="000000"/>
                              </a:solidFill>
                              <a:latin typeface="Cambria Math" panose="02040503050406030204" pitchFamily="18" charset="0"/>
                            </a:rPr>
                            <m:t>0</m:t>
                          </m:r>
                        </m:e>
                      </m:mr>
                      <m:mr>
                        <m:e>
                          <m:r>
                            <a:rPr xmlns:a="http://schemas.openxmlformats.org/drawingml/2006/main" sz="3050" i="1">
                              <a:solidFill>
                                <a:srgbClr val="000000"/>
                              </a:solidFill>
                              <a:latin typeface="Cambria Math" panose="02040503050406030204" pitchFamily="18" charset="0"/>
                            </a:rPr>
                            <m:t>0</m:t>
                          </m:r>
                        </m:e>
                        <m:e>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i</m:t>
                          </m:r>
                        </m:e>
                      </m:mr>
                    </m:m>
                  </m:e>
                </m:d>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u</m:t>
                </m:r>
                <m:r>
                  <a:rPr xmlns:a="http://schemas.openxmlformats.org/drawingml/2006/main" sz="3050" i="1">
                    <a:solidFill>
                      <a:srgbClr val="000000"/>
                    </a:solidFill>
                    <a:latin typeface="Cambria Math" panose="02040503050406030204" pitchFamily="18" charset="0"/>
                  </a:rPr>
                  <m:t>3</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0,0,</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π</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2</m:t>
                </m:r>
                <m:r>
                  <a:rPr xmlns:a="http://schemas.openxmlformats.org/drawingml/2006/main" sz="3050" i="1">
                    <a:solidFill>
                      <a:srgbClr val="000000"/>
                    </a:solidFill>
                    <a:latin typeface="Cambria Math" panose="02040503050406030204" pitchFamily="18" charset="0"/>
                  </a:rPr>
                  <m:t>)</m:t>
                </m:r>
              </m:oMath>
            </a14:m>
          </a:p>
          <a:p>
            <a:pPr marL="289993" indent="-289993" defTabSz="1292351">
              <a:spcBef>
                <a:spcPts val="1200"/>
              </a:spcBef>
              <a:defRPr sz="2490"/>
            </a:pPr>
            <a14:m>
              <m:oMath>
                <m:r>
                  <a:rPr xmlns:a="http://schemas.openxmlformats.org/drawingml/2006/main" sz="3500" i="1">
                    <a:solidFill>
                      <a:srgbClr val="000000"/>
                    </a:solidFill>
                    <a:latin typeface="Cambria Math" panose="02040503050406030204" pitchFamily="18" charset="0"/>
                  </a:rPr>
                  <m:t>C</m:t>
                </m:r>
                <m:r>
                  <a:rPr xmlns:a="http://schemas.openxmlformats.org/drawingml/2006/main" sz="3500" i="1">
                    <a:solidFill>
                      <a:srgbClr val="000000"/>
                    </a:solidFill>
                    <a:latin typeface="Cambria Math" panose="02040503050406030204" pitchFamily="18" charset="0"/>
                  </a:rPr>
                  <m:t>3</m:t>
                </m:r>
              </m:oMath>
            </a14:m>
            <a:r>
              <a:t> gate</a:t>
            </a:r>
          </a:p>
          <a:p>
            <a:pPr lvl="1" marL="586157" indent="-289993" defTabSz="1292351">
              <a:spcBef>
                <a:spcPts val="1200"/>
              </a:spcBef>
              <a:defRPr sz="2490"/>
            </a:pPr>
            <a14:m>
              <m:oMath>
                <m:r>
                  <a:rPr xmlns:a="http://schemas.openxmlformats.org/drawingml/2006/main" sz="2900" i="1">
                    <a:solidFill>
                      <a:srgbClr val="000000"/>
                    </a:solidFill>
                    <a:latin typeface="Cambria Math" panose="02040503050406030204" pitchFamily="18" charset="0"/>
                  </a:rPr>
                  <m:t>T</m:t>
                </m:r>
              </m:oMath>
            </a14:m>
            <a:r>
              <a:t> gate </a:t>
            </a:r>
            <a14:m>
              <m:oMath>
                <m:r>
                  <a:rPr xmlns:a="http://schemas.openxmlformats.org/drawingml/2006/main" sz="3050" i="1">
                    <a:solidFill>
                      <a:srgbClr val="000000"/>
                    </a:solidFill>
                    <a:latin typeface="Cambria Math" panose="02040503050406030204" pitchFamily="18" charset="0"/>
                  </a:rPr>
                  <m:t>T</m:t>
                </m:r>
                <m:r>
                  <a:rPr xmlns:a="http://schemas.openxmlformats.org/drawingml/2006/main" sz="3050" i="1">
                    <a:solidFill>
                      <a:srgbClr val="000000"/>
                    </a:solidFill>
                    <a:latin typeface="Cambria Math" panose="02040503050406030204" pitchFamily="18" charset="0"/>
                  </a:rPr>
                  <m:t>=</m:t>
                </m:r>
                <m:d>
                  <m:dPr>
                    <m:ctrlPr>
                      <a:rPr xmlns:a="http://schemas.openxmlformats.org/drawingml/2006/main" sz="3050" i="1">
                        <a:solidFill>
                          <a:srgbClr val="000000"/>
                        </a:solidFill>
                        <a:latin typeface="Cambria Math" panose="02040503050406030204" pitchFamily="18" charset="0"/>
                      </a:rPr>
                    </m:ctrlPr>
                  </m:dPr>
                  <m:e>
                    <m:m>
                      <m:mPr>
                        <m:ctrlPr>
                          <a:rPr xmlns:a="http://schemas.openxmlformats.org/drawingml/2006/main" sz="305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50" i="1">
                              <a:solidFill>
                                <a:srgbClr val="000000"/>
                              </a:solidFill>
                              <a:latin typeface="Cambria Math" panose="02040503050406030204" pitchFamily="18" charset="0"/>
                            </a:rPr>
                            <m:t>1</m:t>
                          </m:r>
                        </m:e>
                        <m:e>
                          <m:r>
                            <a:rPr xmlns:a="http://schemas.openxmlformats.org/drawingml/2006/main" sz="3050" i="1">
                              <a:solidFill>
                                <a:srgbClr val="000000"/>
                              </a:solidFill>
                              <a:latin typeface="Cambria Math" panose="02040503050406030204" pitchFamily="18" charset="0"/>
                            </a:rPr>
                            <m:t>0</m:t>
                          </m:r>
                        </m:e>
                      </m:mr>
                      <m:mr>
                        <m:e>
                          <m:r>
                            <a:rPr xmlns:a="http://schemas.openxmlformats.org/drawingml/2006/main" sz="3050" i="1">
                              <a:solidFill>
                                <a:srgbClr val="000000"/>
                              </a:solidFill>
                              <a:latin typeface="Cambria Math" panose="02040503050406030204" pitchFamily="18" charset="0"/>
                            </a:rPr>
                            <m:t>0</m:t>
                          </m:r>
                        </m:e>
                        <m:e>
                          <m:sSup>
                            <m:e>
                              <m:argPr>
                                <m:scrLvl m:val="0"/>
                              </m:argPr>
                              <m:r>
                                <a:rPr xmlns:a="http://schemas.openxmlformats.org/drawingml/2006/main" sz="3050" i="1">
                                  <a:solidFill>
                                    <a:srgbClr val="000000"/>
                                  </a:solidFill>
                                  <a:latin typeface="Cambria Math" panose="02040503050406030204" pitchFamily="18" charset="0"/>
                                </a:rPr>
                                <m:t>e</m:t>
                              </m:r>
                            </m:e>
                            <m:sup>
                              <m:argPr>
                                <m:scrLvl m:val="0"/>
                              </m:argPr>
                              <m:r>
                                <a:rPr xmlns:a="http://schemas.openxmlformats.org/drawingml/2006/main" sz="3050" i="1">
                                  <a:solidFill>
                                    <a:srgbClr val="000000"/>
                                  </a:solidFill>
                                  <a:latin typeface="Cambria Math" panose="02040503050406030204" pitchFamily="18" charset="0"/>
                                </a:rPr>
                                <m:t>i</m:t>
                              </m:r>
                              <m:r>
                                <a:rPr xmlns:a="http://schemas.openxmlformats.org/drawingml/2006/main" sz="3050" i="1">
                                  <a:solidFill>
                                    <a:srgbClr val="000000"/>
                                  </a:solidFill>
                                  <a:latin typeface="Cambria Math" panose="02040503050406030204" pitchFamily="18" charset="0"/>
                                </a:rPr>
                                <m:t>π</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4</m:t>
                              </m:r>
                            </m:sup>
                          </m:sSup>
                        </m:e>
                      </m:mr>
                    </m:m>
                  </m:e>
                </m:d>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u</m:t>
                </m:r>
                <m:r>
                  <a:rPr xmlns:a="http://schemas.openxmlformats.org/drawingml/2006/main" sz="3050" i="1">
                    <a:solidFill>
                      <a:srgbClr val="000000"/>
                    </a:solidFill>
                    <a:latin typeface="Cambria Math" panose="02040503050406030204" pitchFamily="18" charset="0"/>
                  </a:rPr>
                  <m:t>3</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0,0,</m:t>
                </m:r>
                <m:r>
                  <a:rPr xmlns:a="http://schemas.openxmlformats.org/drawingml/2006/main" sz="3050" i="1">
                    <a:solidFill>
                      <a:srgbClr val="000000"/>
                    </a:solidFill>
                    <a:latin typeface="Cambria Math" panose="02040503050406030204" pitchFamily="18" charset="0"/>
                  </a:rPr>
                  <m:t>π</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4</m:t>
                </m:r>
                <m:r>
                  <a:rPr xmlns:a="http://schemas.openxmlformats.org/drawingml/2006/main" sz="3050" i="1">
                    <a:solidFill>
                      <a:srgbClr val="000000"/>
                    </a:solidFill>
                    <a:latin typeface="Cambria Math" panose="02040503050406030204" pitchFamily="18" charset="0"/>
                  </a:rPr>
                  <m:t>)</m:t>
                </m:r>
              </m:oMath>
            </a14:m>
          </a:p>
          <a:p>
            <a:pPr lvl="1" marL="586157" indent="-289993" defTabSz="1292351">
              <a:spcBef>
                <a:spcPts val="1200"/>
              </a:spcBef>
              <a:defRPr sz="2490"/>
            </a:pPr>
            <a14:m>
              <m:oMath>
                <m:sSup>
                  <m:e>
                    <m:r>
                      <a:rPr xmlns:a="http://schemas.openxmlformats.org/drawingml/2006/main" sz="3400" i="1">
                        <a:solidFill>
                          <a:srgbClr val="000000"/>
                        </a:solidFill>
                        <a:latin typeface="Cambria Math" panose="02040503050406030204" pitchFamily="18" charset="0"/>
                      </a:rPr>
                      <m:t>T</m:t>
                    </m:r>
                  </m:e>
                  <m:sup>
                    <m:r>
                      <a:rPr xmlns:a="http://schemas.openxmlformats.org/drawingml/2006/main" sz="3400" i="1">
                        <a:solidFill>
                          <a:srgbClr val="000000"/>
                        </a:solidFill>
                        <a:latin typeface="Cambria Math" panose="02040503050406030204" pitchFamily="18" charset="0"/>
                      </a:rPr>
                      <m:t>†</m:t>
                    </m:r>
                  </m:sup>
                </m:sSup>
              </m:oMath>
            </a14:m>
            <a:r>
              <a:t> gate </a:t>
            </a:r>
            <a14:m>
              <m:oMath>
                <m:sSup>
                  <m:e>
                    <m:r>
                      <a:rPr xmlns:a="http://schemas.openxmlformats.org/drawingml/2006/main" sz="3050" i="1">
                        <a:solidFill>
                          <a:srgbClr val="000000"/>
                        </a:solidFill>
                        <a:latin typeface="Cambria Math" panose="02040503050406030204" pitchFamily="18" charset="0"/>
                      </a:rPr>
                      <m:t>T</m:t>
                    </m:r>
                  </m:e>
                  <m:sup>
                    <m:r>
                      <a:rPr xmlns:a="http://schemas.openxmlformats.org/drawingml/2006/main" sz="3050" i="1">
                        <a:solidFill>
                          <a:srgbClr val="000000"/>
                        </a:solidFill>
                        <a:latin typeface="Cambria Math" panose="02040503050406030204" pitchFamily="18" charset="0"/>
                      </a:rPr>
                      <m:t>†</m:t>
                    </m:r>
                  </m:sup>
                </m:sSup>
                <m:r>
                  <a:rPr xmlns:a="http://schemas.openxmlformats.org/drawingml/2006/main" sz="3050" i="1">
                    <a:solidFill>
                      <a:srgbClr val="000000"/>
                    </a:solidFill>
                    <a:latin typeface="Cambria Math" panose="02040503050406030204" pitchFamily="18" charset="0"/>
                  </a:rPr>
                  <m:t>=</m:t>
                </m:r>
                <m:d>
                  <m:dPr>
                    <m:ctrlPr>
                      <a:rPr xmlns:a="http://schemas.openxmlformats.org/drawingml/2006/main" sz="3050" i="1">
                        <a:solidFill>
                          <a:srgbClr val="000000"/>
                        </a:solidFill>
                        <a:latin typeface="Cambria Math" panose="02040503050406030204" pitchFamily="18" charset="0"/>
                      </a:rPr>
                    </m:ctrlPr>
                  </m:dPr>
                  <m:e>
                    <m:m>
                      <m:mPr>
                        <m:ctrlPr>
                          <a:rPr xmlns:a="http://schemas.openxmlformats.org/drawingml/2006/main" sz="305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3050" i="1">
                              <a:solidFill>
                                <a:srgbClr val="000000"/>
                              </a:solidFill>
                              <a:latin typeface="Cambria Math" panose="02040503050406030204" pitchFamily="18" charset="0"/>
                            </a:rPr>
                            <m:t>1</m:t>
                          </m:r>
                        </m:e>
                        <m:e>
                          <m:r>
                            <a:rPr xmlns:a="http://schemas.openxmlformats.org/drawingml/2006/main" sz="3050" i="1">
                              <a:solidFill>
                                <a:srgbClr val="000000"/>
                              </a:solidFill>
                              <a:latin typeface="Cambria Math" panose="02040503050406030204" pitchFamily="18" charset="0"/>
                            </a:rPr>
                            <m:t>0</m:t>
                          </m:r>
                        </m:e>
                      </m:mr>
                      <m:mr>
                        <m:e>
                          <m:r>
                            <a:rPr xmlns:a="http://schemas.openxmlformats.org/drawingml/2006/main" sz="3050" i="1">
                              <a:solidFill>
                                <a:srgbClr val="000000"/>
                              </a:solidFill>
                              <a:latin typeface="Cambria Math" panose="02040503050406030204" pitchFamily="18" charset="0"/>
                            </a:rPr>
                            <m:t>0</m:t>
                          </m:r>
                        </m:e>
                        <m:e>
                          <m:sSup>
                            <m:e>
                              <m:argPr>
                                <m:scrLvl m:val="0"/>
                              </m:argPr>
                              <m:r>
                                <a:rPr xmlns:a="http://schemas.openxmlformats.org/drawingml/2006/main" sz="3050" i="1">
                                  <a:solidFill>
                                    <a:srgbClr val="000000"/>
                                  </a:solidFill>
                                  <a:latin typeface="Cambria Math" panose="02040503050406030204" pitchFamily="18" charset="0"/>
                                </a:rPr>
                                <m:t>e</m:t>
                              </m:r>
                            </m:e>
                            <m:sup>
                              <m:argPr>
                                <m:scrLvl m:val="0"/>
                              </m:argP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i</m:t>
                              </m:r>
                              <m:r>
                                <a:rPr xmlns:a="http://schemas.openxmlformats.org/drawingml/2006/main" sz="3050" i="1">
                                  <a:solidFill>
                                    <a:srgbClr val="000000"/>
                                  </a:solidFill>
                                  <a:latin typeface="Cambria Math" panose="02040503050406030204" pitchFamily="18" charset="0"/>
                                </a:rPr>
                                <m:t>π</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4</m:t>
                              </m:r>
                            </m:sup>
                          </m:sSup>
                        </m:e>
                      </m:mr>
                    </m:m>
                  </m:e>
                </m:d>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u</m:t>
                </m:r>
                <m:r>
                  <a:rPr xmlns:a="http://schemas.openxmlformats.org/drawingml/2006/main" sz="3050" i="1">
                    <a:solidFill>
                      <a:srgbClr val="000000"/>
                    </a:solidFill>
                    <a:latin typeface="Cambria Math" panose="02040503050406030204" pitchFamily="18" charset="0"/>
                  </a:rPr>
                  <m:t>3</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0,0,</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π</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4</m:t>
                </m:r>
                <m:r>
                  <a:rPr xmlns:a="http://schemas.openxmlformats.org/drawingml/2006/main" sz="3050" i="1">
                    <a:solidFill>
                      <a:srgbClr val="000000"/>
                    </a:solidFill>
                    <a:latin typeface="Cambria Math" panose="02040503050406030204" pitchFamily="18" charset="0"/>
                  </a:rPr>
                  <m:t>)</m:t>
                </m:r>
              </m:oMath>
            </a14:m>
          </a:p>
          <a:p>
            <a:pPr marL="289993" indent="-289993" defTabSz="1292351">
              <a:spcBef>
                <a:spcPts val="1200"/>
              </a:spcBef>
              <a:defRPr sz="2490"/>
            </a:pPr>
            <a:r>
              <a:t>Standart Rotations</a:t>
            </a:r>
          </a:p>
          <a:p>
            <a:pPr lvl="1" marL="586157" indent="-289993" defTabSz="1292351">
              <a:spcBef>
                <a:spcPts val="1200"/>
              </a:spcBef>
              <a:defRPr sz="2490"/>
            </a:pPr>
            <a:r>
              <a:t>Rotation around X-axis</a:t>
            </a:r>
          </a:p>
          <a:p>
            <a:pPr lvl="1" marL="0" indent="242315" defTabSz="1292351">
              <a:spcBef>
                <a:spcPts val="1200"/>
              </a:spcBef>
              <a:buClrTx/>
              <a:buSzTx/>
              <a:buNone/>
              <a:defRPr sz="2490"/>
            </a:pPr>
            <a14:m>
              <m:oMathPara>
                <m:oMathParaPr>
                  <m:jc m:val="left"/>
                </m:oMathParaPr>
                <m:oMath>
                  <m:sSub>
                    <m:e>
                      <m:r>
                        <a:rPr xmlns:a="http://schemas.openxmlformats.org/drawingml/2006/main" sz="3050" i="1">
                          <a:solidFill>
                            <a:srgbClr val="000000"/>
                          </a:solidFill>
                          <a:latin typeface="Cambria Math" panose="02040503050406030204" pitchFamily="18" charset="0"/>
                        </a:rPr>
                        <m:t>R</m:t>
                      </m:r>
                    </m:e>
                    <m:sub>
                      <m:r>
                        <a:rPr xmlns:a="http://schemas.openxmlformats.org/drawingml/2006/main" sz="3050" i="1">
                          <a:solidFill>
                            <a:srgbClr val="000000"/>
                          </a:solidFill>
                          <a:latin typeface="Cambria Math" panose="02040503050406030204" pitchFamily="18" charset="0"/>
                        </a:rPr>
                        <m:t>x</m:t>
                      </m:r>
                    </m:sub>
                  </m:sSub>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θ</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m:t>
                  </m:r>
                  <m:d>
                    <m:dPr>
                      <m:ctrlPr>
                        <a:rPr xmlns:a="http://schemas.openxmlformats.org/drawingml/2006/main" sz="3050" i="1">
                          <a:solidFill>
                            <a:srgbClr val="000000"/>
                          </a:solidFill>
                          <a:latin typeface="Cambria Math" panose="02040503050406030204" pitchFamily="18" charset="0"/>
                        </a:rPr>
                      </m:ctrlPr>
                    </m:dPr>
                    <m:e>
                      <m:m>
                        <m:mPr>
                          <m:ctrlPr>
                            <a:rPr xmlns:a="http://schemas.openxmlformats.org/drawingml/2006/main" sz="3050" i="1">
                              <a:solidFill>
                                <a:srgbClr val="000000"/>
                              </a:solidFill>
                              <a:latin typeface="Cambria Math" panose="02040503050406030204" pitchFamily="18" charset="0"/>
                            </a:rPr>
                          </m:ctrlPr>
                          <m:baseJc m:val="center"/>
                          <m:plcHide m:val="on"/>
                          <m:mcs>
                            <m:mc>
                              <m:mcPr>
                                <m:count m:val="2"/>
                                <m:mcJc m:val="center"/>
                              </m:mcPr>
                            </m:mc>
                          </m:mcs>
                        </m:mPr>
                        <m:mr>
                          <m:e>
                            <m:r>
                              <m:rPr>
                                <m:sty m:val="p"/>
                              </m:rPr>
                              <a:rPr xmlns:a="http://schemas.openxmlformats.org/drawingml/2006/main" sz="3050" i="1">
                                <a:solidFill>
                                  <a:srgbClr val="000000"/>
                                </a:solidFill>
                                <a:latin typeface="Cambria Math" panose="02040503050406030204" pitchFamily="18" charset="0"/>
                              </a:rPr>
                              <m:t>cos</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θ</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2</m:t>
                            </m:r>
                            <m:r>
                              <a:rPr xmlns:a="http://schemas.openxmlformats.org/drawingml/2006/main" sz="3050" i="1">
                                <a:solidFill>
                                  <a:srgbClr val="000000"/>
                                </a:solidFill>
                                <a:latin typeface="Cambria Math" panose="02040503050406030204" pitchFamily="18" charset="0"/>
                              </a:rPr>
                              <m:t>)</m:t>
                            </m:r>
                          </m:e>
                          <m:e>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i</m:t>
                            </m:r>
                            <m:r>
                              <m:rPr>
                                <m:sty m:val="p"/>
                              </m:rPr>
                              <a:rPr xmlns:a="http://schemas.openxmlformats.org/drawingml/2006/main" sz="3050" i="1">
                                <a:solidFill>
                                  <a:srgbClr val="000000"/>
                                </a:solidFill>
                                <a:latin typeface="Cambria Math" panose="02040503050406030204" pitchFamily="18" charset="0"/>
                              </a:rPr>
                              <m:t>sin</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θ</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2</m:t>
                            </m:r>
                            <m:r>
                              <a:rPr xmlns:a="http://schemas.openxmlformats.org/drawingml/2006/main" sz="3050" i="1">
                                <a:solidFill>
                                  <a:srgbClr val="000000"/>
                                </a:solidFill>
                                <a:latin typeface="Cambria Math" panose="02040503050406030204" pitchFamily="18" charset="0"/>
                              </a:rPr>
                              <m:t>)</m:t>
                            </m:r>
                          </m:e>
                        </m:mr>
                        <m:mr>
                          <m:e>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i</m:t>
                            </m:r>
                            <m:r>
                              <m:rPr>
                                <m:sty m:val="p"/>
                              </m:rPr>
                              <a:rPr xmlns:a="http://schemas.openxmlformats.org/drawingml/2006/main" sz="3050" i="1">
                                <a:solidFill>
                                  <a:srgbClr val="000000"/>
                                </a:solidFill>
                                <a:latin typeface="Cambria Math" panose="02040503050406030204" pitchFamily="18" charset="0"/>
                              </a:rPr>
                              <m:t>sin</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θ</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2</m:t>
                            </m:r>
                            <m:r>
                              <a:rPr xmlns:a="http://schemas.openxmlformats.org/drawingml/2006/main" sz="3050" i="1">
                                <a:solidFill>
                                  <a:srgbClr val="000000"/>
                                </a:solidFill>
                                <a:latin typeface="Cambria Math" panose="02040503050406030204" pitchFamily="18" charset="0"/>
                              </a:rPr>
                              <m:t>)</m:t>
                            </m:r>
                          </m:e>
                          <m:e>
                            <m:r>
                              <m:rPr>
                                <m:sty m:val="p"/>
                              </m:rPr>
                              <a:rPr xmlns:a="http://schemas.openxmlformats.org/drawingml/2006/main" sz="3050" i="1">
                                <a:solidFill>
                                  <a:srgbClr val="000000"/>
                                </a:solidFill>
                                <a:latin typeface="Cambria Math" panose="02040503050406030204" pitchFamily="18" charset="0"/>
                              </a:rPr>
                              <m:t>cos</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θ</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2</m:t>
                            </m:r>
                            <m:r>
                              <a:rPr xmlns:a="http://schemas.openxmlformats.org/drawingml/2006/main" sz="3050" i="1">
                                <a:solidFill>
                                  <a:srgbClr val="000000"/>
                                </a:solidFill>
                                <a:latin typeface="Cambria Math" panose="02040503050406030204" pitchFamily="18" charset="0"/>
                              </a:rPr>
                              <m:t>)</m:t>
                            </m:r>
                          </m:e>
                        </m:mr>
                      </m:m>
                    </m:e>
                  </m:d>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u</m:t>
                  </m:r>
                  <m:r>
                    <a:rPr xmlns:a="http://schemas.openxmlformats.org/drawingml/2006/main" sz="3050" i="1">
                      <a:solidFill>
                        <a:srgbClr val="000000"/>
                      </a:solidFill>
                      <a:latin typeface="Cambria Math" panose="02040503050406030204" pitchFamily="18" charset="0"/>
                    </a:rPr>
                    <m:t>3</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θ</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π</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2,</m:t>
                  </m:r>
                  <m:r>
                    <a:rPr xmlns:a="http://schemas.openxmlformats.org/drawingml/2006/main" sz="3050" i="1">
                      <a:solidFill>
                        <a:srgbClr val="000000"/>
                      </a:solidFill>
                      <a:latin typeface="Cambria Math" panose="02040503050406030204" pitchFamily="18" charset="0"/>
                    </a:rPr>
                    <m:t>π</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2</m:t>
                  </m:r>
                  <m:r>
                    <a:rPr xmlns:a="http://schemas.openxmlformats.org/drawingml/2006/main" sz="3050" i="1">
                      <a:solidFill>
                        <a:srgbClr val="000000"/>
                      </a:solidFill>
                      <a:latin typeface="Cambria Math" panose="02040503050406030204" pitchFamily="18" charset="0"/>
                    </a:rPr>
                    <m:t>)</m:t>
                  </m:r>
                </m:oMath>
              </m:oMathPara>
            </a14:m>
          </a:p>
          <a:p>
            <a:pPr lvl="1" marL="586157" indent="-289993" defTabSz="1292351">
              <a:spcBef>
                <a:spcPts val="1200"/>
              </a:spcBef>
              <a:defRPr sz="2490"/>
            </a:pPr>
            <a:r>
              <a:t>Rotation around Y-axis</a:t>
            </a:r>
          </a:p>
          <a:p>
            <a:pPr lvl="1" marL="0" indent="242315" defTabSz="1292351">
              <a:spcBef>
                <a:spcPts val="1200"/>
              </a:spcBef>
              <a:buClrTx/>
              <a:buSzTx/>
              <a:buNone/>
              <a:defRPr sz="2490"/>
            </a:pPr>
            <a14:m>
              <m:oMathPara>
                <m:oMathParaPr>
                  <m:jc m:val="left"/>
                </m:oMathParaPr>
                <m:oMath>
                  <m:sSub>
                    <m:e>
                      <m:r>
                        <a:rPr xmlns:a="http://schemas.openxmlformats.org/drawingml/2006/main" sz="3050" i="1">
                          <a:solidFill>
                            <a:srgbClr val="000000"/>
                          </a:solidFill>
                          <a:latin typeface="Cambria Math" panose="02040503050406030204" pitchFamily="18" charset="0"/>
                        </a:rPr>
                        <m:t>R</m:t>
                      </m:r>
                    </m:e>
                    <m:sub>
                      <m:r>
                        <a:rPr xmlns:a="http://schemas.openxmlformats.org/drawingml/2006/main" sz="3050" i="1">
                          <a:solidFill>
                            <a:srgbClr val="000000"/>
                          </a:solidFill>
                          <a:latin typeface="Cambria Math" panose="02040503050406030204" pitchFamily="18" charset="0"/>
                        </a:rPr>
                        <m:t>y</m:t>
                      </m:r>
                    </m:sub>
                  </m:sSub>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θ</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m:t>
                  </m:r>
                  <m:d>
                    <m:dPr>
                      <m:ctrlPr>
                        <a:rPr xmlns:a="http://schemas.openxmlformats.org/drawingml/2006/main" sz="3050" i="1">
                          <a:solidFill>
                            <a:srgbClr val="000000"/>
                          </a:solidFill>
                          <a:latin typeface="Cambria Math" panose="02040503050406030204" pitchFamily="18" charset="0"/>
                        </a:rPr>
                      </m:ctrlPr>
                    </m:dPr>
                    <m:e>
                      <m:m>
                        <m:mPr>
                          <m:ctrlPr>
                            <a:rPr xmlns:a="http://schemas.openxmlformats.org/drawingml/2006/main" sz="3050" i="1">
                              <a:solidFill>
                                <a:srgbClr val="000000"/>
                              </a:solidFill>
                              <a:latin typeface="Cambria Math" panose="02040503050406030204" pitchFamily="18" charset="0"/>
                            </a:rPr>
                          </m:ctrlPr>
                          <m:baseJc m:val="center"/>
                          <m:plcHide m:val="on"/>
                          <m:mcs>
                            <m:mc>
                              <m:mcPr>
                                <m:count m:val="2"/>
                                <m:mcJc m:val="center"/>
                              </m:mcPr>
                            </m:mc>
                          </m:mcs>
                        </m:mPr>
                        <m:mr>
                          <m:e>
                            <m:r>
                              <m:rPr>
                                <m:sty m:val="p"/>
                              </m:rPr>
                              <a:rPr xmlns:a="http://schemas.openxmlformats.org/drawingml/2006/main" sz="3050" i="1">
                                <a:solidFill>
                                  <a:srgbClr val="000000"/>
                                </a:solidFill>
                                <a:latin typeface="Cambria Math" panose="02040503050406030204" pitchFamily="18" charset="0"/>
                              </a:rPr>
                              <m:t>cos</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θ</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2</m:t>
                            </m:r>
                            <m:r>
                              <a:rPr xmlns:a="http://schemas.openxmlformats.org/drawingml/2006/main" sz="3050" i="1">
                                <a:solidFill>
                                  <a:srgbClr val="000000"/>
                                </a:solidFill>
                                <a:latin typeface="Cambria Math" panose="02040503050406030204" pitchFamily="18" charset="0"/>
                              </a:rPr>
                              <m:t>)</m:t>
                            </m:r>
                          </m:e>
                          <m:e>
                            <m:r>
                              <a:rPr xmlns:a="http://schemas.openxmlformats.org/drawingml/2006/main" sz="3050" i="1">
                                <a:solidFill>
                                  <a:srgbClr val="000000"/>
                                </a:solidFill>
                                <a:latin typeface="Cambria Math" panose="02040503050406030204" pitchFamily="18" charset="0"/>
                              </a:rPr>
                              <m:t>-</m:t>
                            </m:r>
                            <m:r>
                              <m:rPr>
                                <m:sty m:val="p"/>
                              </m:rPr>
                              <a:rPr xmlns:a="http://schemas.openxmlformats.org/drawingml/2006/main" sz="3050" i="1">
                                <a:solidFill>
                                  <a:srgbClr val="000000"/>
                                </a:solidFill>
                                <a:latin typeface="Cambria Math" panose="02040503050406030204" pitchFamily="18" charset="0"/>
                              </a:rPr>
                              <m:t>sin</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θ</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2</m:t>
                            </m:r>
                            <m:r>
                              <a:rPr xmlns:a="http://schemas.openxmlformats.org/drawingml/2006/main" sz="3050" i="1">
                                <a:solidFill>
                                  <a:srgbClr val="000000"/>
                                </a:solidFill>
                                <a:latin typeface="Cambria Math" panose="02040503050406030204" pitchFamily="18" charset="0"/>
                              </a:rPr>
                              <m:t>)</m:t>
                            </m:r>
                          </m:e>
                        </m:mr>
                        <m:mr>
                          <m:e>
                            <m:r>
                              <m:rPr>
                                <m:sty m:val="p"/>
                              </m:rPr>
                              <a:rPr xmlns:a="http://schemas.openxmlformats.org/drawingml/2006/main" sz="3050" i="1">
                                <a:solidFill>
                                  <a:srgbClr val="000000"/>
                                </a:solidFill>
                                <a:latin typeface="Cambria Math" panose="02040503050406030204" pitchFamily="18" charset="0"/>
                              </a:rPr>
                              <m:t>sin</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θ</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2</m:t>
                            </m:r>
                            <m:r>
                              <a:rPr xmlns:a="http://schemas.openxmlformats.org/drawingml/2006/main" sz="3050" i="1">
                                <a:solidFill>
                                  <a:srgbClr val="000000"/>
                                </a:solidFill>
                                <a:latin typeface="Cambria Math" panose="02040503050406030204" pitchFamily="18" charset="0"/>
                              </a:rPr>
                              <m:t>)</m:t>
                            </m:r>
                          </m:e>
                          <m:e>
                            <m:r>
                              <m:rPr>
                                <m:sty m:val="p"/>
                              </m:rPr>
                              <a:rPr xmlns:a="http://schemas.openxmlformats.org/drawingml/2006/main" sz="3050" i="1">
                                <a:solidFill>
                                  <a:srgbClr val="000000"/>
                                </a:solidFill>
                                <a:latin typeface="Cambria Math" panose="02040503050406030204" pitchFamily="18" charset="0"/>
                              </a:rPr>
                              <m:t>cos</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θ</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2</m:t>
                            </m:r>
                            <m:r>
                              <a:rPr xmlns:a="http://schemas.openxmlformats.org/drawingml/2006/main" sz="3050" i="1">
                                <a:solidFill>
                                  <a:srgbClr val="000000"/>
                                </a:solidFill>
                                <a:latin typeface="Cambria Math" panose="02040503050406030204" pitchFamily="18" charset="0"/>
                              </a:rPr>
                              <m:t>)</m:t>
                            </m:r>
                          </m:e>
                        </m:mr>
                      </m:m>
                    </m:e>
                  </m:d>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u</m:t>
                  </m:r>
                  <m:r>
                    <a:rPr xmlns:a="http://schemas.openxmlformats.org/drawingml/2006/main" sz="3050" i="1">
                      <a:solidFill>
                        <a:srgbClr val="000000"/>
                      </a:solidFill>
                      <a:latin typeface="Cambria Math" panose="02040503050406030204" pitchFamily="18" charset="0"/>
                    </a:rPr>
                    <m:t>3</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θ</m:t>
                  </m:r>
                  <m:r>
                    <a:rPr xmlns:a="http://schemas.openxmlformats.org/drawingml/2006/main" sz="3050" i="1">
                      <a:solidFill>
                        <a:srgbClr val="000000"/>
                      </a:solidFill>
                      <a:latin typeface="Cambria Math" panose="02040503050406030204" pitchFamily="18" charset="0"/>
                    </a:rPr>
                    <m:t>,0,0</m:t>
                  </m:r>
                  <m:r>
                    <a:rPr xmlns:a="http://schemas.openxmlformats.org/drawingml/2006/main" sz="3050" i="1">
                      <a:solidFill>
                        <a:srgbClr val="000000"/>
                      </a:solidFill>
                      <a:latin typeface="Cambria Math" panose="02040503050406030204" pitchFamily="18" charset="0"/>
                    </a:rPr>
                    <m:t>)</m:t>
                  </m:r>
                </m:oMath>
              </m:oMathPara>
            </a14:m>
          </a:p>
          <a:p>
            <a:pPr lvl="1" marL="586157" indent="-289993" defTabSz="1292351">
              <a:spcBef>
                <a:spcPts val="1200"/>
              </a:spcBef>
              <a:defRPr sz="2490"/>
            </a:pPr>
            <a:r>
              <a:t>Rotation around Z-axis</a:t>
            </a:r>
          </a:p>
          <a:p>
            <a:pPr lvl="1" marL="0" indent="242315" defTabSz="1292351">
              <a:spcBef>
                <a:spcPts val="1200"/>
              </a:spcBef>
              <a:buClrTx/>
              <a:buSzTx/>
              <a:buNone/>
              <a:defRPr sz="2490"/>
            </a:pPr>
            <a14:m>
              <m:oMathPara>
                <m:oMathParaPr>
                  <m:jc m:val="left"/>
                </m:oMathParaPr>
                <m:oMath>
                  <m:sSub>
                    <m:e>
                      <m:r>
                        <a:rPr xmlns:a="http://schemas.openxmlformats.org/drawingml/2006/main" sz="3050" i="1">
                          <a:solidFill>
                            <a:srgbClr val="000000"/>
                          </a:solidFill>
                          <a:latin typeface="Cambria Math" panose="02040503050406030204" pitchFamily="18" charset="0"/>
                        </a:rPr>
                        <m:t>R</m:t>
                      </m:r>
                    </m:e>
                    <m:sub>
                      <m:r>
                        <a:rPr xmlns:a="http://schemas.openxmlformats.org/drawingml/2006/main" sz="3050" i="1">
                          <a:solidFill>
                            <a:srgbClr val="000000"/>
                          </a:solidFill>
                          <a:latin typeface="Cambria Math" panose="02040503050406030204" pitchFamily="18" charset="0"/>
                        </a:rPr>
                        <m:t>z</m:t>
                      </m:r>
                    </m:sub>
                  </m:sSub>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ϕ</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m:t>
                  </m:r>
                  <m:d>
                    <m:dPr>
                      <m:ctrlPr>
                        <a:rPr xmlns:a="http://schemas.openxmlformats.org/drawingml/2006/main" sz="3050" i="1">
                          <a:solidFill>
                            <a:srgbClr val="000000"/>
                          </a:solidFill>
                          <a:latin typeface="Cambria Math" panose="02040503050406030204" pitchFamily="18" charset="0"/>
                        </a:rPr>
                      </m:ctrlPr>
                    </m:dPr>
                    <m:e>
                      <m:m>
                        <m:mPr>
                          <m:ctrlPr>
                            <a:rPr xmlns:a="http://schemas.openxmlformats.org/drawingml/2006/main" sz="3050" i="1">
                              <a:solidFill>
                                <a:srgbClr val="000000"/>
                              </a:solidFill>
                              <a:latin typeface="Cambria Math" panose="02040503050406030204" pitchFamily="18" charset="0"/>
                            </a:rPr>
                          </m:ctrlPr>
                          <m:baseJc m:val="center"/>
                          <m:plcHide m:val="on"/>
                          <m:mcs>
                            <m:mc>
                              <m:mcPr>
                                <m:count m:val="2"/>
                                <m:mcJc m:val="center"/>
                              </m:mcPr>
                            </m:mc>
                          </m:mcs>
                        </m:mPr>
                        <m:mr>
                          <m:e>
                            <m:sSup>
                              <m:e>
                                <m:argPr>
                                  <m:scrLvl m:val="0"/>
                                </m:argPr>
                                <m:r>
                                  <a:rPr xmlns:a="http://schemas.openxmlformats.org/drawingml/2006/main" sz="3050" i="1">
                                    <a:solidFill>
                                      <a:srgbClr val="000000"/>
                                    </a:solidFill>
                                    <a:latin typeface="Cambria Math" panose="02040503050406030204" pitchFamily="18" charset="0"/>
                                  </a:rPr>
                                  <m:t>e</m:t>
                                </m:r>
                              </m:e>
                              <m:sup>
                                <m:argPr>
                                  <m:scrLvl m:val="0"/>
                                </m:argP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i</m:t>
                                </m:r>
                                <m:r>
                                  <a:rPr xmlns:a="http://schemas.openxmlformats.org/drawingml/2006/main" sz="3050" i="1">
                                    <a:solidFill>
                                      <a:srgbClr val="000000"/>
                                    </a:solidFill>
                                    <a:latin typeface="Cambria Math" panose="02040503050406030204" pitchFamily="18" charset="0"/>
                                  </a:rPr>
                                  <m:t>ϕ</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2</m:t>
                                </m:r>
                              </m:sup>
                            </m:sSup>
                          </m:e>
                          <m:e>
                            <m:r>
                              <a:rPr xmlns:a="http://schemas.openxmlformats.org/drawingml/2006/main" sz="3050" i="1">
                                <a:solidFill>
                                  <a:srgbClr val="000000"/>
                                </a:solidFill>
                                <a:latin typeface="Cambria Math" panose="02040503050406030204" pitchFamily="18" charset="0"/>
                              </a:rPr>
                              <m:t>0</m:t>
                            </m:r>
                          </m:e>
                        </m:mr>
                        <m:mr>
                          <m:e>
                            <m:r>
                              <a:rPr xmlns:a="http://schemas.openxmlformats.org/drawingml/2006/main" sz="3050" i="1">
                                <a:solidFill>
                                  <a:srgbClr val="000000"/>
                                </a:solidFill>
                                <a:latin typeface="Cambria Math" panose="02040503050406030204" pitchFamily="18" charset="0"/>
                              </a:rPr>
                              <m:t>0</m:t>
                            </m:r>
                          </m:e>
                          <m:e>
                            <m:sSup>
                              <m:e>
                                <m:argPr>
                                  <m:scrLvl m:val="0"/>
                                </m:argPr>
                                <m:r>
                                  <a:rPr xmlns:a="http://schemas.openxmlformats.org/drawingml/2006/main" sz="3050" i="1">
                                    <a:solidFill>
                                      <a:srgbClr val="000000"/>
                                    </a:solidFill>
                                    <a:latin typeface="Cambria Math" panose="02040503050406030204" pitchFamily="18" charset="0"/>
                                  </a:rPr>
                                  <m:t>e</m:t>
                                </m:r>
                              </m:e>
                              <m:sup>
                                <m:argPr>
                                  <m:scrLvl m:val="0"/>
                                </m:argPr>
                                <m:r>
                                  <a:rPr xmlns:a="http://schemas.openxmlformats.org/drawingml/2006/main" sz="3050" i="1">
                                    <a:solidFill>
                                      <a:srgbClr val="000000"/>
                                    </a:solidFill>
                                    <a:latin typeface="Cambria Math" panose="02040503050406030204" pitchFamily="18" charset="0"/>
                                  </a:rPr>
                                  <m:t>i</m:t>
                                </m:r>
                                <m:r>
                                  <a:rPr xmlns:a="http://schemas.openxmlformats.org/drawingml/2006/main" sz="3050" i="1">
                                    <a:solidFill>
                                      <a:srgbClr val="000000"/>
                                    </a:solidFill>
                                    <a:latin typeface="Cambria Math" panose="02040503050406030204" pitchFamily="18" charset="0"/>
                                  </a:rPr>
                                  <m:t>ϕ</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2</m:t>
                                </m:r>
                              </m:sup>
                            </m:sSup>
                          </m:e>
                        </m:mr>
                      </m:m>
                    </m:e>
                  </m:d>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u</m:t>
                  </m:r>
                  <m:r>
                    <a:rPr xmlns:a="http://schemas.openxmlformats.org/drawingml/2006/main" sz="3050" i="1">
                      <a:solidFill>
                        <a:srgbClr val="000000"/>
                      </a:solidFill>
                      <a:latin typeface="Cambria Math" panose="02040503050406030204" pitchFamily="18" charset="0"/>
                    </a:rPr>
                    <m:t>3</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0,</m:t>
                  </m:r>
                  <m:r>
                    <a:rPr xmlns:a="http://schemas.openxmlformats.org/drawingml/2006/main" sz="3050" i="1">
                      <a:solidFill>
                        <a:srgbClr val="000000"/>
                      </a:solidFill>
                      <a:latin typeface="Cambria Math" panose="02040503050406030204" pitchFamily="18" charset="0"/>
                    </a:rPr>
                    <m:t>ϕ</m:t>
                  </m:r>
                  <m:r>
                    <a:rPr xmlns:a="http://schemas.openxmlformats.org/drawingml/2006/main" sz="3050" i="1">
                      <a:solidFill>
                        <a:srgbClr val="000000"/>
                      </a:solidFill>
                      <a:latin typeface="Cambria Math" panose="02040503050406030204" pitchFamily="18" charset="0"/>
                    </a:rPr>
                    <m:t>,0</m:t>
                  </m:r>
                  <m:r>
                    <a:rPr xmlns:a="http://schemas.openxmlformats.org/drawingml/2006/main" sz="3050" i="1">
                      <a:solidFill>
                        <a:srgbClr val="000000"/>
                      </a:solidFill>
                      <a:latin typeface="Cambria Math" panose="02040503050406030204" pitchFamily="18" charset="0"/>
                    </a:rPr>
                    <m:t>)</m:t>
                  </m:r>
                </m:oMath>
              </m:oMathPara>
            </a14:m>
            <a:endParaRPr sz="4700"/>
          </a:p>
        </p:txBody>
      </p:sp>
      <p:sp>
        <p:nvSpPr>
          <p:cNvPr id="239" name="Rectangle"/>
          <p:cNvSpPr/>
          <p:nvPr/>
        </p:nvSpPr>
        <p:spPr>
          <a:xfrm>
            <a:off x="2053476" y="6633195"/>
            <a:ext cx="6485075" cy="1097618"/>
          </a:xfrm>
          <a:prstGeom prst="rect">
            <a:avLst/>
          </a:prstGeom>
          <a:ln w="63500">
            <a:solidFill>
              <a:schemeClr val="accent1">
                <a:lumOff val="13575"/>
              </a:schemeClr>
            </a:solidFill>
            <a:miter lim="400000"/>
          </a:ln>
        </p:spPr>
        <p:txBody>
          <a:bodyPr lIns="50800" tIns="50800" rIns="50800" bIns="50800" anchor="ctr"/>
          <a:lstStyle/>
          <a:p>
            <a:pPr defTabSz="457200">
              <a:defRPr sz="3200">
                <a:latin typeface="Graphik Medium"/>
                <a:ea typeface="Graphik Medium"/>
                <a:cs typeface="Graphik Medium"/>
                <a:sym typeface="Graphik Medium"/>
              </a:defRPr>
            </a:pPr>
          </a:p>
        </p:txBody>
      </p:sp>
      <p:sp>
        <p:nvSpPr>
          <p:cNvPr id="240" name="Rectangle"/>
          <p:cNvSpPr/>
          <p:nvPr/>
        </p:nvSpPr>
        <p:spPr>
          <a:xfrm>
            <a:off x="4467723" y="10495653"/>
            <a:ext cx="5076591" cy="1259551"/>
          </a:xfrm>
          <a:prstGeom prst="rect">
            <a:avLst/>
          </a:prstGeom>
          <a:ln w="63500">
            <a:solidFill>
              <a:schemeClr val="accent1">
                <a:lumOff val="13575"/>
              </a:schemeClr>
            </a:solidFill>
            <a:miter lim="400000"/>
          </a:ln>
        </p:spPr>
        <p:txBody>
          <a:bodyPr lIns="50800" tIns="50800" rIns="50800" bIns="50800" anchor="ctr"/>
          <a:lstStyle/>
          <a:p>
            <a:pPr defTabSz="457200">
              <a:defRPr sz="3200">
                <a:latin typeface="Graphik Medium"/>
                <a:ea typeface="Graphik Medium"/>
                <a:cs typeface="Graphik Medium"/>
                <a:sym typeface="Graphik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3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3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3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3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3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3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38">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238">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238">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 fill="hold">
                                  <p:stCondLst>
                                    <p:cond delay="0"/>
                                  </p:stCondLst>
                                  <p:iterate type="el" backwards="0">
                                    <p:tmAbs val="0"/>
                                  </p:iterate>
                                  <p:childTnLst>
                                    <p:set>
                                      <p:cBhvr>
                                        <p:cTn id="44" fill="hold"/>
                                        <p:tgtEl>
                                          <p:spTgt spid="238">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 fill="hold">
                                  <p:stCondLst>
                                    <p:cond delay="0"/>
                                  </p:stCondLst>
                                  <p:iterate type="el" backwards="0">
                                    <p:tmAbs val="0"/>
                                  </p:iterate>
                                  <p:childTnLst>
                                    <p:set>
                                      <p:cBhvr>
                                        <p:cTn id="48" fill="hold"/>
                                        <p:tgtEl>
                                          <p:spTgt spid="238">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 fill="hold">
                                  <p:stCondLst>
                                    <p:cond delay="0"/>
                                  </p:stCondLst>
                                  <p:iterate type="el" backwards="0">
                                    <p:tmAbs val="0"/>
                                  </p:iterate>
                                  <p:childTnLst>
                                    <p:set>
                                      <p:cBhvr>
                                        <p:cTn id="52" fill="hold"/>
                                        <p:tgtEl>
                                          <p:spTgt spid="238">
                                            <p:txEl>
                                              <p:pRg st="11" end="11"/>
                                            </p:txEl>
                                          </p:spTgt>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1" fill="hold">
                                  <p:stCondLst>
                                    <p:cond delay="0"/>
                                  </p:stCondLst>
                                  <p:iterate type="el" backwards="0">
                                    <p:tmAbs val="0"/>
                                  </p:iterate>
                                  <p:childTnLst>
                                    <p:set>
                                      <p:cBhvr>
                                        <p:cTn id="55" fill="hold"/>
                                        <p:tgtEl>
                                          <p:spTgt spid="238">
                                            <p:txEl>
                                              <p:pRg st="12" end="12"/>
                                            </p:txEl>
                                          </p:spTgt>
                                        </p:tgtEl>
                                        <p:attrNameLst>
                                          <p:attrName>style.visibility</p:attrName>
                                        </p:attrNameLst>
                                      </p:cBhvr>
                                      <p:to>
                                        <p:strVal val="visible"/>
                                      </p:to>
                                    </p:set>
                                  </p:childTnLst>
                                </p:cTn>
                              </p:par>
                            </p:childTnLst>
                          </p:cTn>
                        </p:par>
                        <p:par>
                          <p:cTn id="56" fill="hold">
                            <p:stCondLst>
                              <p:cond delay="0"/>
                            </p:stCondLst>
                            <p:childTnLst>
                              <p:par>
                                <p:cTn id="57" presetClass="entr" nodeType="afterEffect" presetSubtype="0" presetID="1" grpId="1" fill="hold">
                                  <p:stCondLst>
                                    <p:cond delay="0"/>
                                  </p:stCondLst>
                                  <p:iterate type="el" backwards="0">
                                    <p:tmAbs val="0"/>
                                  </p:iterate>
                                  <p:childTnLst>
                                    <p:set>
                                      <p:cBhvr>
                                        <p:cTn id="58" fill="hold"/>
                                        <p:tgtEl>
                                          <p:spTgt spid="238">
                                            <p:txEl>
                                              <p:pRg st="13" end="13"/>
                                            </p:txEl>
                                          </p:spTgt>
                                        </p:tgtEl>
                                        <p:attrNameLst>
                                          <p:attrName>style.visibility</p:attrName>
                                        </p:attrNameLst>
                                      </p:cBhvr>
                                      <p:to>
                                        <p:strVal val="visible"/>
                                      </p:to>
                                    </p:set>
                                  </p:childTnLst>
                                </p:cTn>
                              </p:par>
                            </p:childTnLst>
                          </p:cTn>
                        </p:par>
                        <p:par>
                          <p:cTn id="59" fill="hold">
                            <p:stCondLst>
                              <p:cond delay="0"/>
                            </p:stCondLst>
                            <p:childTnLst>
                              <p:par>
                                <p:cTn id="60" presetClass="entr" nodeType="afterEffect" presetSubtype="0" presetID="1" grpId="1" fill="hold">
                                  <p:stCondLst>
                                    <p:cond delay="0"/>
                                  </p:stCondLst>
                                  <p:iterate type="el" backwards="0">
                                    <p:tmAbs val="0"/>
                                  </p:iterate>
                                  <p:childTnLst>
                                    <p:set>
                                      <p:cBhvr>
                                        <p:cTn id="61" fill="hold"/>
                                        <p:tgtEl>
                                          <p:spTgt spid="238">
                                            <p:txEl>
                                              <p:pRg st="14" end="14"/>
                                            </p:txEl>
                                          </p:spTgt>
                                        </p:tgtEl>
                                        <p:attrNameLst>
                                          <p:attrName>style.visibility</p:attrName>
                                        </p:attrNameLst>
                                      </p:cBhvr>
                                      <p:to>
                                        <p:strVal val="visible"/>
                                      </p:to>
                                    </p:set>
                                  </p:childTnLst>
                                </p:cTn>
                              </p:par>
                            </p:childTnLst>
                          </p:cTn>
                        </p:par>
                        <p:par>
                          <p:cTn id="62" fill="hold">
                            <p:stCondLst>
                              <p:cond delay="0"/>
                            </p:stCondLst>
                            <p:childTnLst>
                              <p:par>
                                <p:cTn id="63" presetClass="entr" nodeType="afterEffect" presetSubtype="0" presetID="1" grpId="1" fill="hold">
                                  <p:stCondLst>
                                    <p:cond delay="0"/>
                                  </p:stCondLst>
                                  <p:iterate type="el" backwards="0">
                                    <p:tmAbs val="0"/>
                                  </p:iterate>
                                  <p:childTnLst>
                                    <p:set>
                                      <p:cBhvr>
                                        <p:cTn id="64" fill="hold"/>
                                        <p:tgtEl>
                                          <p:spTgt spid="238">
                                            <p:txEl>
                                              <p:pRg st="15" end="15"/>
                                            </p:txEl>
                                          </p:spTgt>
                                        </p:tgtEl>
                                        <p:attrNameLst>
                                          <p:attrName>style.visibility</p:attrName>
                                        </p:attrNameLst>
                                      </p:cBhvr>
                                      <p:to>
                                        <p:strVal val="visible"/>
                                      </p:to>
                                    </p:set>
                                  </p:childTnLst>
                                </p:cTn>
                              </p:par>
                            </p:childTnLst>
                          </p:cTn>
                        </p:par>
                        <p:par>
                          <p:cTn id="65" fill="hold">
                            <p:stCondLst>
                              <p:cond delay="0"/>
                            </p:stCondLst>
                            <p:childTnLst>
                              <p:par>
                                <p:cTn id="66" presetClass="entr" nodeType="afterEffect" presetSubtype="0" presetID="1" grpId="1" fill="hold">
                                  <p:stCondLst>
                                    <p:cond delay="0"/>
                                  </p:stCondLst>
                                  <p:iterate type="el" backwards="0">
                                    <p:tmAbs val="0"/>
                                  </p:iterate>
                                  <p:childTnLst>
                                    <p:set>
                                      <p:cBhvr>
                                        <p:cTn id="67" fill="hold"/>
                                        <p:tgtEl>
                                          <p:spTgt spid="238">
                                            <p:txEl>
                                              <p:pRg st="16" end="16"/>
                                            </p:txEl>
                                          </p:spTgt>
                                        </p:tgtEl>
                                        <p:attrNameLst>
                                          <p:attrName>style.visibility</p:attrName>
                                        </p:attrNameLst>
                                      </p:cBhvr>
                                      <p:to>
                                        <p:strVal val="visible"/>
                                      </p:to>
                                    </p:set>
                                  </p:childTnLst>
                                </p:cTn>
                              </p:par>
                            </p:childTnLst>
                          </p:cTn>
                        </p:par>
                        <p:par>
                          <p:cTn id="68" fill="hold">
                            <p:stCondLst>
                              <p:cond delay="0"/>
                            </p:stCondLst>
                            <p:childTnLst>
                              <p:par>
                                <p:cTn id="69" presetClass="entr" nodeType="afterEffect" presetSubtype="0" presetID="1" grpId="1" fill="hold">
                                  <p:stCondLst>
                                    <p:cond delay="0"/>
                                  </p:stCondLst>
                                  <p:iterate type="el" backwards="0">
                                    <p:tmAbs val="0"/>
                                  </p:iterate>
                                  <p:childTnLst>
                                    <p:set>
                                      <p:cBhvr>
                                        <p:cTn id="70" fill="hold"/>
                                        <p:tgtEl>
                                          <p:spTgt spid="238">
                                            <p:txEl>
                                              <p:pRg st="17" end="17"/>
                                            </p:txEl>
                                          </p:spTgt>
                                        </p:tgtEl>
                                        <p:attrNameLst>
                                          <p:attrName>style.visibility</p:attrName>
                                        </p:attrNameLst>
                                      </p:cBhvr>
                                      <p:to>
                                        <p:strVal val="visible"/>
                                      </p:to>
                                    </p:set>
                                  </p:childTnLst>
                                </p:cTn>
                              </p:par>
                            </p:childTnLst>
                          </p:cTn>
                        </p:par>
                        <p:par>
                          <p:cTn id="71" fill="hold">
                            <p:stCondLst>
                              <p:cond delay="0"/>
                            </p:stCondLst>
                            <p:childTnLst>
                              <p:par>
                                <p:cTn id="72" presetClass="entr" nodeType="afterEffect" presetSubtype="0" presetID="1" grpId="1" fill="hold">
                                  <p:stCondLst>
                                    <p:cond delay="0"/>
                                  </p:stCondLst>
                                  <p:iterate type="el" backwards="0">
                                    <p:tmAbs val="0"/>
                                  </p:iterate>
                                  <p:childTnLst>
                                    <p:set>
                                      <p:cBhvr>
                                        <p:cTn id="73" fill="hold"/>
                                        <p:tgtEl>
                                          <p:spTgt spid="238">
                                            <p:txEl>
                                              <p:pRg st="18" end="18"/>
                                            </p:txEl>
                                          </p:spTgt>
                                        </p:tgtEl>
                                        <p:attrNameLst>
                                          <p:attrName>style.visibility</p:attrName>
                                        </p:attrNameLst>
                                      </p:cBhvr>
                                      <p:to>
                                        <p:strVal val="visible"/>
                                      </p:to>
                                    </p:set>
                                  </p:childTnLst>
                                </p:cTn>
                              </p:par>
                            </p:childTnLst>
                          </p:cTn>
                        </p:par>
                        <p:par>
                          <p:cTn id="74" fill="hold">
                            <p:stCondLst>
                              <p:cond delay="0"/>
                            </p:stCondLst>
                            <p:childTnLst>
                              <p:par>
                                <p:cTn id="75" presetClass="entr" nodeType="afterEffect" presetSubtype="0" presetID="1" grpId="1" fill="hold">
                                  <p:stCondLst>
                                    <p:cond delay="0"/>
                                  </p:stCondLst>
                                  <p:iterate type="el" backwards="0">
                                    <p:tmAbs val="0"/>
                                  </p:iterate>
                                  <p:childTnLst>
                                    <p:set>
                                      <p:cBhvr>
                                        <p:cTn id="76" fill="hold"/>
                                        <p:tgtEl>
                                          <p:spTgt spid="238">
                                            <p:txEl>
                                              <p:pRg st="19" end="19"/>
                                            </p:txEl>
                                          </p:spTgt>
                                        </p:tgtEl>
                                        <p:attrNameLst>
                                          <p:attrName>style.visibility</p:attrName>
                                        </p:attrNameLst>
                                      </p:cBhvr>
                                      <p:to>
                                        <p:strVal val="visible"/>
                                      </p:to>
                                    </p:set>
                                  </p:childTnLst>
                                </p:cTn>
                              </p:par>
                            </p:childTnLst>
                          </p:cTn>
                        </p:par>
                        <p:par>
                          <p:cTn id="77" fill="hold">
                            <p:stCondLst>
                              <p:cond delay="0"/>
                            </p:stCondLst>
                            <p:childTnLst>
                              <p:par>
                                <p:cTn id="78" presetClass="entr" nodeType="afterEffect" presetSubtype="0" presetID="1" grpId="1" fill="hold">
                                  <p:stCondLst>
                                    <p:cond delay="0"/>
                                  </p:stCondLst>
                                  <p:iterate type="el" backwards="0">
                                    <p:tmAbs val="0"/>
                                  </p:iterate>
                                  <p:childTnLst>
                                    <p:set>
                                      <p:cBhvr>
                                        <p:cTn id="79" fill="hold"/>
                                        <p:tgtEl>
                                          <p:spTgt spid="238">
                                            <p:txEl>
                                              <p:pRg st="20" end="20"/>
                                            </p:txEl>
                                          </p:spTgt>
                                        </p:tgtEl>
                                        <p:attrNameLst>
                                          <p:attrName>style.visibility</p:attrName>
                                        </p:attrNameLst>
                                      </p:cBhvr>
                                      <p:to>
                                        <p:strVal val="visible"/>
                                      </p:to>
                                    </p:set>
                                  </p:childTnLst>
                                </p:cTn>
                              </p:par>
                            </p:childTnLst>
                          </p:cTn>
                        </p:par>
                        <p:par>
                          <p:cTn id="80" fill="hold">
                            <p:stCondLst>
                              <p:cond delay="0"/>
                            </p:stCondLst>
                            <p:childTnLst>
                              <p:par>
                                <p:cTn id="81" presetClass="entr" nodeType="afterEffect" presetSubtype="0" presetID="1" grpId="1" fill="hold">
                                  <p:stCondLst>
                                    <p:cond delay="0"/>
                                  </p:stCondLst>
                                  <p:iterate type="el" backwards="0">
                                    <p:tmAbs val="0"/>
                                  </p:iterate>
                                  <p:childTnLst>
                                    <p:set>
                                      <p:cBhvr>
                                        <p:cTn id="82" fill="hold"/>
                                        <p:tgtEl>
                                          <p:spTgt spid="238">
                                            <p:txEl>
                                              <p:pRg st="21" end="2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Class="entr" nodeType="clickEffect" presetSubtype="0" presetID="1" grpId="2" fill="hold">
                                  <p:stCondLst>
                                    <p:cond delay="0"/>
                                  </p:stCondLst>
                                  <p:iterate type="el" backwards="0">
                                    <p:tmAbs val="0"/>
                                  </p:iterate>
                                  <p:childTnLst>
                                    <p:set>
                                      <p:cBhvr>
                                        <p:cTn id="86" fill="hold"/>
                                        <p:tgtEl>
                                          <p:spTgt spid="240"/>
                                        </p:tgtEl>
                                        <p:attrNameLst>
                                          <p:attrName>style.visibility</p:attrName>
                                        </p:attrNameLst>
                                      </p:cBhvr>
                                      <p:to>
                                        <p:strVal val="visible"/>
                                      </p:to>
                                    </p:set>
                                  </p:childTnLst>
                                </p:cTn>
                              </p:par>
                            </p:childTnLst>
                          </p:cTn>
                        </p:par>
                        <p:par>
                          <p:cTn id="87" fill="hold">
                            <p:stCondLst>
                              <p:cond delay="0"/>
                            </p:stCondLst>
                            <p:childTnLst>
                              <p:par>
                                <p:cTn id="88" presetClass="entr" nodeType="afterEffect" presetSubtype="0" presetID="1" grpId="3" fill="hold">
                                  <p:stCondLst>
                                    <p:cond delay="0"/>
                                  </p:stCondLst>
                                  <p:iterate type="el" backwards="0">
                                    <p:tmAbs val="0"/>
                                  </p:iterate>
                                  <p:childTnLst>
                                    <p:set>
                                      <p:cBhvr>
                                        <p:cTn id="89" fill="hold"/>
                                        <p:tgtEl>
                                          <p:spTgt spid="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38" grpId="1"/>
      <p:bldP build="whole" bldLvl="1" animBg="1" rev="0" advAuto="0" spid="240" grpId="2"/>
      <p:bldP build="whole" bldLvl="1" animBg="1" rev="0" advAuto="0" spid="239" grpId="3"/>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 name="Image" descr="Image"/>
          <p:cNvPicPr>
            <a:picLocks noChangeAspect="1"/>
          </p:cNvPicPr>
          <p:nvPr/>
        </p:nvPicPr>
        <p:blipFill>
          <a:blip r:embed="rId3">
            <a:extLst/>
          </a:blip>
          <a:srcRect l="0" t="0" r="35523" b="31742"/>
          <a:stretch>
            <a:fillRect/>
          </a:stretch>
        </p:blipFill>
        <p:spPr>
          <a:xfrm>
            <a:off x="18521139" y="2398315"/>
            <a:ext cx="3717905" cy="2259333"/>
          </a:xfrm>
          <a:prstGeom prst="rect">
            <a:avLst/>
          </a:prstGeom>
          <a:ln w="12700">
            <a:miter lim="400000"/>
          </a:ln>
        </p:spPr>
      </p:pic>
      <p:sp>
        <p:nvSpPr>
          <p:cNvPr id="243" name="Hadamard Gate"/>
          <p:cNvSpPr txBox="1"/>
          <p:nvPr>
            <p:ph type="title"/>
          </p:nvPr>
        </p:nvSpPr>
        <p:spPr>
          <a:xfrm>
            <a:off x="1270000" y="838200"/>
            <a:ext cx="21844000" cy="1549400"/>
          </a:xfrm>
          <a:prstGeom prst="rect">
            <a:avLst/>
          </a:prstGeom>
        </p:spPr>
        <p:txBody>
          <a:bodyPr/>
          <a:lstStyle>
            <a:lvl1pPr>
              <a:defRPr spc="-249" sz="8300"/>
            </a:lvl1pPr>
          </a:lstStyle>
          <a:p>
            <a:pPr/>
            <a:r>
              <a:t>Hadamard Gate</a:t>
            </a:r>
          </a:p>
        </p:txBody>
      </p:sp>
      <p:sp>
        <p:nvSpPr>
          <p:cNvPr id="244" name="Considering , and…"/>
          <p:cNvSpPr txBox="1"/>
          <p:nvPr>
            <p:ph type="body" idx="1"/>
          </p:nvPr>
        </p:nvSpPr>
        <p:spPr>
          <a:xfrm>
            <a:off x="1270000" y="2601917"/>
            <a:ext cx="21844000" cy="10376057"/>
          </a:xfrm>
          <a:prstGeom prst="rect">
            <a:avLst/>
          </a:prstGeom>
        </p:spPr>
        <p:txBody>
          <a:bodyPr/>
          <a:lstStyle/>
          <a:p>
            <a:pPr marL="454141" indent="-454141" defTabSz="2023872">
              <a:spcBef>
                <a:spcPts val="1900"/>
              </a:spcBef>
              <a:defRPr sz="3900"/>
            </a:pPr>
            <a:r>
              <a:t>Considering</a:t>
            </a:r>
            <a14:m>
              <m:oMath>
                <m:eqArr>
                  <m:eqArrPr>
                    <m:ctrlPr>
                      <a:rPr xmlns:a="http://schemas.openxmlformats.org/drawingml/2006/main" sz="4750" i="1">
                        <a:solidFill>
                          <a:srgbClr val="000000"/>
                        </a:solidFill>
                        <a:latin typeface="Cambria Math" panose="02040503050406030204" pitchFamily="18" charset="0"/>
                      </a:rPr>
                    </m:ctrlPr>
                  </m:eqArrPr>
                  <m:e>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0</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eqArr>
                      <m:eqArrPr>
                        <m:ctrlPr>
                          <a:rPr xmlns:a="http://schemas.openxmlformats.org/drawingml/2006/main" sz="4750" i="1">
                            <a:solidFill>
                              <a:srgbClr val="000000"/>
                            </a:solidFill>
                            <a:latin typeface="Cambria Math" panose="02040503050406030204" pitchFamily="18" charset="0"/>
                          </a:rPr>
                        </m:ctrlPr>
                      </m:eqArrPr>
                      <m:e>
                        <m:r>
                          <a:rPr xmlns:a="http://schemas.openxmlformats.org/drawingml/2006/main" sz="4750" i="1">
                            <a:solidFill>
                              <a:srgbClr val="000000"/>
                            </a:solidFill>
                            <a:latin typeface="Cambria Math" panose="02040503050406030204" pitchFamily="18" charset="0"/>
                          </a:rPr>
                          <m:t>1</m:t>
                        </m:r>
                      </m:e>
                      <m:e>
                        <m:r>
                          <a:rPr xmlns:a="http://schemas.openxmlformats.org/drawingml/2006/main" sz="4750" i="1">
                            <a:solidFill>
                              <a:srgbClr val="000000"/>
                            </a:solidFill>
                            <a:latin typeface="Cambria Math" panose="02040503050406030204" pitchFamily="18" charset="0"/>
                          </a:rPr>
                          <m:t>0</m:t>
                        </m:r>
                      </m:e>
                    </m:eqArr>
                    <m:r>
                      <a:rPr xmlns:a="http://schemas.openxmlformats.org/drawingml/2006/main" sz="4750" i="1">
                        <a:solidFill>
                          <a:srgbClr val="000000"/>
                        </a:solidFill>
                        <a:latin typeface="Cambria Math" panose="02040503050406030204" pitchFamily="18" charset="0"/>
                      </a:rPr>
                      <m:t>)</m:t>
                    </m:r>
                  </m:e>
                </m:eqArr>
                <m:r>
                  <a:rPr xmlns:a="http://schemas.openxmlformats.org/drawingml/2006/main" sz="4750" i="1">
                    <a:solidFill>
                      <a:srgbClr val="000000"/>
                    </a:solidFill>
                    <a:latin typeface="Cambria Math" panose="02040503050406030204" pitchFamily="18" charset="0"/>
                  </a:rPr>
                  <m:t>,</m:t>
                </m:r>
                <m:eqArr>
                  <m:eqArrPr>
                    <m:ctrlPr>
                      <a:rPr xmlns:a="http://schemas.openxmlformats.org/drawingml/2006/main" sz="4750" i="1">
                        <a:solidFill>
                          <a:srgbClr val="000000"/>
                        </a:solidFill>
                        <a:latin typeface="Cambria Math" panose="02040503050406030204" pitchFamily="18" charset="0"/>
                      </a:rPr>
                    </m:ctrlPr>
                  </m:eqArrPr>
                  <m:e>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1</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eqArr>
                      <m:eqArrPr>
                        <m:ctrlPr>
                          <a:rPr xmlns:a="http://schemas.openxmlformats.org/drawingml/2006/main" sz="4750" i="1">
                            <a:solidFill>
                              <a:srgbClr val="000000"/>
                            </a:solidFill>
                            <a:latin typeface="Cambria Math" panose="02040503050406030204" pitchFamily="18" charset="0"/>
                          </a:rPr>
                        </m:ctrlPr>
                      </m:eqArrPr>
                      <m:e>
                        <m:r>
                          <a:rPr xmlns:a="http://schemas.openxmlformats.org/drawingml/2006/main" sz="4750" i="1">
                            <a:solidFill>
                              <a:srgbClr val="000000"/>
                            </a:solidFill>
                            <a:latin typeface="Cambria Math" panose="02040503050406030204" pitchFamily="18" charset="0"/>
                          </a:rPr>
                          <m:t>0</m:t>
                        </m:r>
                      </m:e>
                      <m:e>
                        <m:r>
                          <a:rPr xmlns:a="http://schemas.openxmlformats.org/drawingml/2006/main" sz="4750" i="1">
                            <a:solidFill>
                              <a:srgbClr val="000000"/>
                            </a:solidFill>
                            <a:latin typeface="Cambria Math" panose="02040503050406030204" pitchFamily="18" charset="0"/>
                          </a:rPr>
                          <m:t>1</m:t>
                        </m:r>
                      </m:e>
                    </m:eqArr>
                    <m:r>
                      <a:rPr xmlns:a="http://schemas.openxmlformats.org/drawingml/2006/main" sz="4750" i="1">
                        <a:solidFill>
                          <a:srgbClr val="000000"/>
                        </a:solidFill>
                        <a:latin typeface="Cambria Math" panose="02040503050406030204" pitchFamily="18" charset="0"/>
                      </a:rPr>
                      <m:t>)</m:t>
                    </m:r>
                  </m:e>
                </m:eqArr>
              </m:oMath>
            </a14:m>
            <a:r>
              <a:t>, and </a:t>
            </a:r>
            <a14:m>
              <m:oMath>
                <m:r>
                  <a:rPr xmlns:a="http://schemas.openxmlformats.org/drawingml/2006/main" sz="4750" i="1">
                    <a:solidFill>
                      <a:srgbClr val="000000"/>
                    </a:solidFill>
                    <a:latin typeface="Cambria Math" panose="02040503050406030204" pitchFamily="18" charset="0"/>
                  </a:rPr>
                  <m:t>H</m:t>
                </m:r>
                <m:r>
                  <a:rPr xmlns:a="http://schemas.openxmlformats.org/drawingml/2006/main" sz="4750" i="1">
                    <a:solidFill>
                      <a:srgbClr val="000000"/>
                    </a:solidFill>
                    <a:latin typeface="Cambria Math" panose="02040503050406030204" pitchFamily="18" charset="0"/>
                  </a:rPr>
                  <m:t>=</m:t>
                </m:r>
                <m:f>
                  <m:fPr>
                    <m:ctrlPr>
                      <a:rPr xmlns:a="http://schemas.openxmlformats.org/drawingml/2006/main" sz="4750" i="1">
                        <a:solidFill>
                          <a:srgbClr val="000000"/>
                        </a:solidFill>
                        <a:latin typeface="Cambria Math" panose="02040503050406030204" pitchFamily="18" charset="0"/>
                      </a:rPr>
                    </m:ctrlPr>
                    <m:type m:val="bar"/>
                  </m:fPr>
                  <m:num>
                    <m:r>
                      <a:rPr xmlns:a="http://schemas.openxmlformats.org/drawingml/2006/main" sz="4750" i="1">
                        <a:solidFill>
                          <a:srgbClr val="000000"/>
                        </a:solidFill>
                        <a:latin typeface="Cambria Math" panose="02040503050406030204" pitchFamily="18" charset="0"/>
                      </a:rPr>
                      <m:t>1</m:t>
                    </m:r>
                  </m:num>
                  <m:den>
                    <m:rad>
                      <m:radPr>
                        <m:ctrlPr>
                          <a:rPr xmlns:a="http://schemas.openxmlformats.org/drawingml/2006/main" sz="4750" i="1">
                            <a:solidFill>
                              <a:srgbClr val="000000"/>
                            </a:solidFill>
                            <a:latin typeface="Cambria Math" panose="02040503050406030204" pitchFamily="18" charset="0"/>
                          </a:rPr>
                        </m:ctrlPr>
                        <m:degHide m:val="on"/>
                      </m:radPr>
                      <m:deg/>
                      <m:e>
                        <m:r>
                          <a:rPr xmlns:a="http://schemas.openxmlformats.org/drawingml/2006/main" sz="4750" i="1">
                            <a:solidFill>
                              <a:srgbClr val="000000"/>
                            </a:solidFill>
                            <a:latin typeface="Cambria Math" panose="02040503050406030204" pitchFamily="18" charset="0"/>
                          </a:rPr>
                          <m:t>2</m:t>
                        </m:r>
                      </m:e>
                    </m:rad>
                  </m:den>
                </m:f>
                <m:d>
                  <m:dPr>
                    <m:ctrlPr>
                      <a:rPr xmlns:a="http://schemas.openxmlformats.org/drawingml/2006/main" sz="4750" i="1">
                        <a:solidFill>
                          <a:srgbClr val="000000"/>
                        </a:solidFill>
                        <a:latin typeface="Cambria Math" panose="02040503050406030204" pitchFamily="18" charset="0"/>
                      </a:rPr>
                    </m:ctrlPr>
                  </m:dPr>
                  <m:e>
                    <m:m>
                      <m:mPr>
                        <m:ctrlPr>
                          <a:rPr xmlns:a="http://schemas.openxmlformats.org/drawingml/2006/main" sz="475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4750" i="1">
                              <a:solidFill>
                                <a:srgbClr val="000000"/>
                              </a:solidFill>
                              <a:latin typeface="Cambria Math" panose="02040503050406030204" pitchFamily="18" charset="0"/>
                            </a:rPr>
                            <m:t>1</m:t>
                          </m:r>
                        </m:e>
                        <m:e>
                          <m:r>
                            <a:rPr xmlns:a="http://schemas.openxmlformats.org/drawingml/2006/main" sz="4750" i="1">
                              <a:solidFill>
                                <a:srgbClr val="000000"/>
                              </a:solidFill>
                              <a:latin typeface="Cambria Math" panose="02040503050406030204" pitchFamily="18" charset="0"/>
                            </a:rPr>
                            <m:t>1</m:t>
                          </m:r>
                        </m:e>
                      </m:mr>
                      <m:mr>
                        <m:e>
                          <m:r>
                            <a:rPr xmlns:a="http://schemas.openxmlformats.org/drawingml/2006/main" sz="4750" i="1">
                              <a:solidFill>
                                <a:srgbClr val="000000"/>
                              </a:solidFill>
                              <a:latin typeface="Cambria Math" panose="02040503050406030204" pitchFamily="18" charset="0"/>
                            </a:rPr>
                            <m:t>1</m:t>
                          </m:r>
                        </m:e>
                        <m:e>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1</m:t>
                          </m:r>
                        </m:e>
                      </m:mr>
                    </m:m>
                  </m:e>
                </m:d>
              </m:oMath>
            </a14:m>
          </a:p>
          <a:p>
            <a:pPr marL="454141" indent="-454141" defTabSz="2023872">
              <a:spcBef>
                <a:spcPts val="1900"/>
              </a:spcBef>
              <a:defRPr sz="3900"/>
            </a:pPr>
            <a:r>
              <a:t>Let’s apply </a:t>
            </a:r>
            <a14:m>
              <m:oMath>
                <m:r>
                  <a:rPr xmlns:a="http://schemas.openxmlformats.org/drawingml/2006/main" sz="4400" i="1">
                    <a:solidFill>
                      <a:srgbClr val="000000"/>
                    </a:solidFill>
                    <a:latin typeface="Cambria Math" panose="02040503050406030204" pitchFamily="18" charset="0"/>
                  </a:rPr>
                  <m:t>H</m:t>
                </m:r>
              </m:oMath>
            </a14:m>
            <a:r>
              <a:t>-gate on state vector </a:t>
            </a:r>
            <a14:m>
              <m:oMath>
                <m:r>
                  <a:rPr xmlns:a="http://schemas.openxmlformats.org/drawingml/2006/main" sz="5400" i="1">
                    <a:solidFill>
                      <a:srgbClr val="000000"/>
                    </a:solidFill>
                    <a:latin typeface="Cambria Math" panose="02040503050406030204" pitchFamily="18" charset="0"/>
                  </a:rPr>
                  <m:t>|</m:t>
                </m:r>
                <m:r>
                  <a:rPr xmlns:a="http://schemas.openxmlformats.org/drawingml/2006/main" sz="5400" i="1">
                    <a:solidFill>
                      <a:srgbClr val="000000"/>
                    </a:solidFill>
                    <a:latin typeface="Cambria Math" panose="02040503050406030204" pitchFamily="18" charset="0"/>
                  </a:rPr>
                  <m:t>0</m:t>
                </m:r>
                <m:r>
                  <a:rPr xmlns:a="http://schemas.openxmlformats.org/drawingml/2006/main" sz="5400" i="1">
                    <a:solidFill>
                      <a:srgbClr val="000000"/>
                    </a:solidFill>
                    <a:latin typeface="Cambria Math" panose="02040503050406030204" pitchFamily="18" charset="0"/>
                  </a:rPr>
                  <m:t>⟩</m:t>
                </m:r>
                <m:r>
                  <a:rPr xmlns:a="http://schemas.openxmlformats.org/drawingml/2006/main" sz="5400" i="1">
                    <a:solidFill>
                      <a:srgbClr val="000000"/>
                    </a:solidFill>
                    <a:latin typeface="Cambria Math" panose="02040503050406030204" pitchFamily="18" charset="0"/>
                  </a:rPr>
                  <m:t>:</m:t>
                </m:r>
              </m:oMath>
            </a14:m>
          </a:p>
          <a:p>
            <a:pPr marL="0" indent="0" defTabSz="2023872">
              <a:spcBef>
                <a:spcPts val="1900"/>
              </a:spcBef>
              <a:buClrTx/>
              <a:buSzTx/>
              <a:buNone/>
              <a:defRPr sz="3900"/>
            </a:pPr>
            <a14:m>
              <m:oMathPara>
                <m:oMathParaPr>
                  <m:jc m:val="left"/>
                </m:oMathParaPr>
                <m:oMath>
                  <m:r>
                    <a:rPr xmlns:a="http://schemas.openxmlformats.org/drawingml/2006/main" sz="4750" i="1">
                      <a:solidFill>
                        <a:srgbClr val="000000"/>
                      </a:solidFill>
                      <a:latin typeface="Cambria Math" panose="02040503050406030204" pitchFamily="18" charset="0"/>
                    </a:rPr>
                    <m:t>H</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0</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f>
                    <m:fPr>
                      <m:ctrlPr>
                        <a:rPr xmlns:a="http://schemas.openxmlformats.org/drawingml/2006/main" sz="4750" i="1">
                          <a:solidFill>
                            <a:srgbClr val="000000"/>
                          </a:solidFill>
                          <a:latin typeface="Cambria Math" panose="02040503050406030204" pitchFamily="18" charset="0"/>
                        </a:rPr>
                      </m:ctrlPr>
                      <m:type m:val="bar"/>
                    </m:fPr>
                    <m:num>
                      <m:r>
                        <a:rPr xmlns:a="http://schemas.openxmlformats.org/drawingml/2006/main" sz="4750" i="1">
                          <a:solidFill>
                            <a:srgbClr val="000000"/>
                          </a:solidFill>
                          <a:latin typeface="Cambria Math" panose="02040503050406030204" pitchFamily="18" charset="0"/>
                        </a:rPr>
                        <m:t>1</m:t>
                      </m:r>
                    </m:num>
                    <m:den>
                      <m:rad>
                        <m:radPr>
                          <m:ctrlPr>
                            <a:rPr xmlns:a="http://schemas.openxmlformats.org/drawingml/2006/main" sz="4750" i="1">
                              <a:solidFill>
                                <a:srgbClr val="000000"/>
                              </a:solidFill>
                              <a:latin typeface="Cambria Math" panose="02040503050406030204" pitchFamily="18" charset="0"/>
                            </a:rPr>
                          </m:ctrlPr>
                          <m:degHide m:val="on"/>
                        </m:radPr>
                        <m:deg/>
                        <m:e>
                          <m:r>
                            <a:rPr xmlns:a="http://schemas.openxmlformats.org/drawingml/2006/main" sz="4750" i="1">
                              <a:solidFill>
                                <a:srgbClr val="000000"/>
                              </a:solidFill>
                              <a:latin typeface="Cambria Math" panose="02040503050406030204" pitchFamily="18" charset="0"/>
                            </a:rPr>
                            <m:t>2</m:t>
                          </m:r>
                        </m:e>
                      </m:rad>
                    </m:den>
                  </m:f>
                  <m:d>
                    <m:dPr>
                      <m:ctrlPr>
                        <a:rPr xmlns:a="http://schemas.openxmlformats.org/drawingml/2006/main" sz="4750" i="1">
                          <a:solidFill>
                            <a:srgbClr val="000000"/>
                          </a:solidFill>
                          <a:latin typeface="Cambria Math" panose="02040503050406030204" pitchFamily="18" charset="0"/>
                        </a:rPr>
                      </m:ctrlPr>
                    </m:dPr>
                    <m:e>
                      <m:m>
                        <m:mPr>
                          <m:ctrlPr>
                            <a:rPr xmlns:a="http://schemas.openxmlformats.org/drawingml/2006/main" sz="475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4750" i="1">
                                <a:solidFill>
                                  <a:srgbClr val="000000"/>
                                </a:solidFill>
                                <a:latin typeface="Cambria Math" panose="02040503050406030204" pitchFamily="18" charset="0"/>
                              </a:rPr>
                              <m:t>1</m:t>
                            </m:r>
                          </m:e>
                          <m:e>
                            <m:r>
                              <a:rPr xmlns:a="http://schemas.openxmlformats.org/drawingml/2006/main" sz="4750" i="1">
                                <a:solidFill>
                                  <a:srgbClr val="000000"/>
                                </a:solidFill>
                                <a:latin typeface="Cambria Math" panose="02040503050406030204" pitchFamily="18" charset="0"/>
                              </a:rPr>
                              <m:t>1</m:t>
                            </m:r>
                          </m:e>
                        </m:mr>
                        <m:mr>
                          <m:e>
                            <m:r>
                              <a:rPr xmlns:a="http://schemas.openxmlformats.org/drawingml/2006/main" sz="4750" i="1">
                                <a:solidFill>
                                  <a:srgbClr val="000000"/>
                                </a:solidFill>
                                <a:latin typeface="Cambria Math" panose="02040503050406030204" pitchFamily="18" charset="0"/>
                              </a:rPr>
                              <m:t>1</m:t>
                            </m:r>
                          </m:e>
                          <m:e>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1</m:t>
                            </m:r>
                          </m:e>
                        </m:mr>
                      </m:m>
                    </m:e>
                  </m:d>
                  <m:d>
                    <m:dPr>
                      <m:ctrlPr>
                        <a:rPr xmlns:a="http://schemas.openxmlformats.org/drawingml/2006/main" sz="4750" i="1">
                          <a:solidFill>
                            <a:srgbClr val="000000"/>
                          </a:solidFill>
                          <a:latin typeface="Cambria Math" panose="02040503050406030204" pitchFamily="18" charset="0"/>
                        </a:rPr>
                      </m:ctrlPr>
                    </m:dPr>
                    <m:e>
                      <m:eqArr>
                        <m:eqArrPr>
                          <m:ctrlPr>
                            <a:rPr xmlns:a="http://schemas.openxmlformats.org/drawingml/2006/main" sz="4750" i="1">
                              <a:solidFill>
                                <a:srgbClr val="000000"/>
                              </a:solidFill>
                              <a:latin typeface="Cambria Math" panose="02040503050406030204" pitchFamily="18" charset="0"/>
                            </a:rPr>
                          </m:ctrlPr>
                        </m:eqArrPr>
                        <m:e>
                          <m:r>
                            <a:rPr xmlns:a="http://schemas.openxmlformats.org/drawingml/2006/main" sz="4750" i="1">
                              <a:solidFill>
                                <a:srgbClr val="000000"/>
                              </a:solidFill>
                              <a:latin typeface="Cambria Math" panose="02040503050406030204" pitchFamily="18" charset="0"/>
                            </a:rPr>
                            <m:t>1</m:t>
                          </m:r>
                        </m:e>
                        <m:e>
                          <m:r>
                            <a:rPr xmlns:a="http://schemas.openxmlformats.org/drawingml/2006/main" sz="4750" i="1">
                              <a:solidFill>
                                <a:srgbClr val="000000"/>
                              </a:solidFill>
                              <a:latin typeface="Cambria Math" panose="02040503050406030204" pitchFamily="18" charset="0"/>
                            </a:rPr>
                            <m:t>0</m:t>
                          </m:r>
                        </m:e>
                      </m:eqArr>
                    </m:e>
                  </m:d>
                  <m:r>
                    <a:rPr xmlns:a="http://schemas.openxmlformats.org/drawingml/2006/main" sz="4750" i="1">
                      <a:solidFill>
                        <a:srgbClr val="000000"/>
                      </a:solidFill>
                      <a:latin typeface="Cambria Math" panose="02040503050406030204" pitchFamily="18" charset="0"/>
                    </a:rPr>
                    <m:t>=</m:t>
                  </m:r>
                  <m:f>
                    <m:fPr>
                      <m:ctrlPr>
                        <a:rPr xmlns:a="http://schemas.openxmlformats.org/drawingml/2006/main" sz="4750" i="1">
                          <a:solidFill>
                            <a:srgbClr val="000000"/>
                          </a:solidFill>
                          <a:latin typeface="Cambria Math" panose="02040503050406030204" pitchFamily="18" charset="0"/>
                        </a:rPr>
                      </m:ctrlPr>
                      <m:type m:val="bar"/>
                    </m:fPr>
                    <m:num>
                      <m:r>
                        <a:rPr xmlns:a="http://schemas.openxmlformats.org/drawingml/2006/main" sz="4750" i="1">
                          <a:solidFill>
                            <a:srgbClr val="000000"/>
                          </a:solidFill>
                          <a:latin typeface="Cambria Math" panose="02040503050406030204" pitchFamily="18" charset="0"/>
                        </a:rPr>
                        <m:t>1</m:t>
                      </m:r>
                    </m:num>
                    <m:den>
                      <m:rad>
                        <m:radPr>
                          <m:ctrlPr>
                            <a:rPr xmlns:a="http://schemas.openxmlformats.org/drawingml/2006/main" sz="4750" i="1">
                              <a:solidFill>
                                <a:srgbClr val="000000"/>
                              </a:solidFill>
                              <a:latin typeface="Cambria Math" panose="02040503050406030204" pitchFamily="18" charset="0"/>
                            </a:rPr>
                          </m:ctrlPr>
                          <m:degHide m:val="on"/>
                        </m:radPr>
                        <m:deg/>
                        <m:e>
                          <m:r>
                            <a:rPr xmlns:a="http://schemas.openxmlformats.org/drawingml/2006/main" sz="4750" i="1">
                              <a:solidFill>
                                <a:srgbClr val="000000"/>
                              </a:solidFill>
                              <a:latin typeface="Cambria Math" panose="02040503050406030204" pitchFamily="18" charset="0"/>
                            </a:rPr>
                            <m:t>2</m:t>
                          </m:r>
                        </m:e>
                      </m:rad>
                    </m:den>
                  </m:f>
                  <m:d>
                    <m:dPr>
                      <m:ctrlPr>
                        <a:rPr xmlns:a="http://schemas.openxmlformats.org/drawingml/2006/main" sz="4750" i="1">
                          <a:solidFill>
                            <a:srgbClr val="000000"/>
                          </a:solidFill>
                          <a:latin typeface="Cambria Math" panose="02040503050406030204" pitchFamily="18" charset="0"/>
                        </a:rPr>
                      </m:ctrlPr>
                    </m:dPr>
                    <m:e>
                      <m:eqArr>
                        <m:eqArrPr>
                          <m:ctrlPr>
                            <a:rPr xmlns:a="http://schemas.openxmlformats.org/drawingml/2006/main" sz="4750" i="1">
                              <a:solidFill>
                                <a:srgbClr val="000000"/>
                              </a:solidFill>
                              <a:latin typeface="Cambria Math" panose="02040503050406030204" pitchFamily="18" charset="0"/>
                            </a:rPr>
                          </m:ctrlPr>
                        </m:eqArrPr>
                        <m:e>
                          <m:r>
                            <a:rPr xmlns:a="http://schemas.openxmlformats.org/drawingml/2006/main" sz="4750" i="1">
                              <a:solidFill>
                                <a:srgbClr val="000000"/>
                              </a:solidFill>
                              <a:latin typeface="Cambria Math" panose="02040503050406030204" pitchFamily="18" charset="0"/>
                            </a:rPr>
                            <m:t>1</m:t>
                          </m:r>
                        </m:e>
                        <m:e>
                          <m:r>
                            <a:rPr xmlns:a="http://schemas.openxmlformats.org/drawingml/2006/main" sz="4750" i="1">
                              <a:solidFill>
                                <a:srgbClr val="000000"/>
                              </a:solidFill>
                              <a:latin typeface="Cambria Math" panose="02040503050406030204" pitchFamily="18" charset="0"/>
                            </a:rPr>
                            <m:t>1</m:t>
                          </m:r>
                        </m:e>
                      </m:eqArr>
                    </m:e>
                  </m:d>
                  <m:r>
                    <a:rPr xmlns:a="http://schemas.openxmlformats.org/drawingml/2006/main" sz="4750" i="1">
                      <a:solidFill>
                        <a:srgbClr val="000000"/>
                      </a:solidFill>
                      <a:latin typeface="Cambria Math" panose="02040503050406030204" pitchFamily="18" charset="0"/>
                    </a:rPr>
                    <m:t>=</m:t>
                  </m:r>
                  <m:f>
                    <m:fPr>
                      <m:ctrlPr>
                        <a:rPr xmlns:a="http://schemas.openxmlformats.org/drawingml/2006/main" sz="4750" i="1">
                          <a:solidFill>
                            <a:srgbClr val="000000"/>
                          </a:solidFill>
                          <a:latin typeface="Cambria Math" panose="02040503050406030204" pitchFamily="18" charset="0"/>
                        </a:rPr>
                      </m:ctrlPr>
                      <m:type m:val="bar"/>
                    </m:fPr>
                    <m:num>
                      <m:r>
                        <a:rPr xmlns:a="http://schemas.openxmlformats.org/drawingml/2006/main" sz="4750" i="1">
                          <a:solidFill>
                            <a:srgbClr val="000000"/>
                          </a:solidFill>
                          <a:latin typeface="Cambria Math" panose="02040503050406030204" pitchFamily="18" charset="0"/>
                        </a:rPr>
                        <m:t>1</m:t>
                      </m:r>
                    </m:num>
                    <m:den>
                      <m:rad>
                        <m:radPr>
                          <m:ctrlPr>
                            <a:rPr xmlns:a="http://schemas.openxmlformats.org/drawingml/2006/main" sz="4750" i="1">
                              <a:solidFill>
                                <a:srgbClr val="000000"/>
                              </a:solidFill>
                              <a:latin typeface="Cambria Math" panose="02040503050406030204" pitchFamily="18" charset="0"/>
                            </a:rPr>
                          </m:ctrlPr>
                          <m:degHide m:val="on"/>
                        </m:radPr>
                        <m:deg/>
                        <m:e>
                          <m:r>
                            <a:rPr xmlns:a="http://schemas.openxmlformats.org/drawingml/2006/main" sz="4750" i="1">
                              <a:solidFill>
                                <a:srgbClr val="000000"/>
                              </a:solidFill>
                              <a:latin typeface="Cambria Math" panose="02040503050406030204" pitchFamily="18" charset="0"/>
                            </a:rPr>
                            <m:t>2</m:t>
                          </m:r>
                        </m:e>
                      </m:rad>
                    </m:den>
                  </m:f>
                  <m:d>
                    <m:dPr>
                      <m:ctrlPr>
                        <a:rPr xmlns:a="http://schemas.openxmlformats.org/drawingml/2006/main" sz="4750" i="1">
                          <a:solidFill>
                            <a:srgbClr val="000000"/>
                          </a:solidFill>
                          <a:latin typeface="Cambria Math" panose="02040503050406030204" pitchFamily="18" charset="0"/>
                        </a:rPr>
                      </m:ctrlPr>
                    </m:dPr>
                    <m:e>
                      <m:eqArr>
                        <m:eqArrPr>
                          <m:ctrlPr>
                            <a:rPr xmlns:a="http://schemas.openxmlformats.org/drawingml/2006/main" sz="4750" i="1">
                              <a:solidFill>
                                <a:srgbClr val="000000"/>
                              </a:solidFill>
                              <a:latin typeface="Cambria Math" panose="02040503050406030204" pitchFamily="18" charset="0"/>
                            </a:rPr>
                          </m:ctrlPr>
                        </m:eqArrPr>
                        <m:e>
                          <m:r>
                            <a:rPr xmlns:a="http://schemas.openxmlformats.org/drawingml/2006/main" sz="4750" i="1">
                              <a:solidFill>
                                <a:srgbClr val="000000"/>
                              </a:solidFill>
                              <a:latin typeface="Cambria Math" panose="02040503050406030204" pitchFamily="18" charset="0"/>
                            </a:rPr>
                            <m:t>1</m:t>
                          </m:r>
                        </m:e>
                        <m:e>
                          <m:r>
                            <a:rPr xmlns:a="http://schemas.openxmlformats.org/drawingml/2006/main" sz="4750" i="1">
                              <a:solidFill>
                                <a:srgbClr val="000000"/>
                              </a:solidFill>
                              <a:latin typeface="Cambria Math" panose="02040503050406030204" pitchFamily="18" charset="0"/>
                            </a:rPr>
                            <m:t>0</m:t>
                          </m:r>
                        </m:e>
                      </m:eqArr>
                    </m:e>
                  </m:d>
                  <m:r>
                    <a:rPr xmlns:a="http://schemas.openxmlformats.org/drawingml/2006/main" sz="4750" i="1">
                      <a:solidFill>
                        <a:srgbClr val="000000"/>
                      </a:solidFill>
                      <a:latin typeface="Cambria Math" panose="02040503050406030204" pitchFamily="18" charset="0"/>
                    </a:rPr>
                    <m:t>+</m:t>
                  </m:r>
                  <m:f>
                    <m:fPr>
                      <m:ctrlPr>
                        <a:rPr xmlns:a="http://schemas.openxmlformats.org/drawingml/2006/main" sz="4750" i="1">
                          <a:solidFill>
                            <a:srgbClr val="000000"/>
                          </a:solidFill>
                          <a:latin typeface="Cambria Math" panose="02040503050406030204" pitchFamily="18" charset="0"/>
                        </a:rPr>
                      </m:ctrlPr>
                      <m:type m:val="bar"/>
                    </m:fPr>
                    <m:num>
                      <m:r>
                        <a:rPr xmlns:a="http://schemas.openxmlformats.org/drawingml/2006/main" sz="4750" i="1">
                          <a:solidFill>
                            <a:srgbClr val="000000"/>
                          </a:solidFill>
                          <a:latin typeface="Cambria Math" panose="02040503050406030204" pitchFamily="18" charset="0"/>
                        </a:rPr>
                        <m:t>1</m:t>
                      </m:r>
                    </m:num>
                    <m:den>
                      <m:rad>
                        <m:radPr>
                          <m:ctrlPr>
                            <a:rPr xmlns:a="http://schemas.openxmlformats.org/drawingml/2006/main" sz="4750" i="1">
                              <a:solidFill>
                                <a:srgbClr val="000000"/>
                              </a:solidFill>
                              <a:latin typeface="Cambria Math" panose="02040503050406030204" pitchFamily="18" charset="0"/>
                            </a:rPr>
                          </m:ctrlPr>
                          <m:degHide m:val="on"/>
                        </m:radPr>
                        <m:deg/>
                        <m:e>
                          <m:r>
                            <a:rPr xmlns:a="http://schemas.openxmlformats.org/drawingml/2006/main" sz="4750" i="1">
                              <a:solidFill>
                                <a:srgbClr val="000000"/>
                              </a:solidFill>
                              <a:latin typeface="Cambria Math" panose="02040503050406030204" pitchFamily="18" charset="0"/>
                            </a:rPr>
                            <m:t>2</m:t>
                          </m:r>
                        </m:e>
                      </m:rad>
                    </m:den>
                  </m:f>
                  <m:d>
                    <m:dPr>
                      <m:ctrlPr>
                        <a:rPr xmlns:a="http://schemas.openxmlformats.org/drawingml/2006/main" sz="4750" i="1">
                          <a:solidFill>
                            <a:srgbClr val="000000"/>
                          </a:solidFill>
                          <a:latin typeface="Cambria Math" panose="02040503050406030204" pitchFamily="18" charset="0"/>
                        </a:rPr>
                      </m:ctrlPr>
                    </m:dPr>
                    <m:e>
                      <m:eqArr>
                        <m:eqArrPr>
                          <m:ctrlPr>
                            <a:rPr xmlns:a="http://schemas.openxmlformats.org/drawingml/2006/main" sz="4750" i="1">
                              <a:solidFill>
                                <a:srgbClr val="000000"/>
                              </a:solidFill>
                              <a:latin typeface="Cambria Math" panose="02040503050406030204" pitchFamily="18" charset="0"/>
                            </a:rPr>
                          </m:ctrlPr>
                        </m:eqArrPr>
                        <m:e>
                          <m:r>
                            <a:rPr xmlns:a="http://schemas.openxmlformats.org/drawingml/2006/main" sz="4750" i="1">
                              <a:solidFill>
                                <a:srgbClr val="000000"/>
                              </a:solidFill>
                              <a:latin typeface="Cambria Math" panose="02040503050406030204" pitchFamily="18" charset="0"/>
                            </a:rPr>
                            <m:t>0</m:t>
                          </m:r>
                        </m:e>
                        <m:e>
                          <m:r>
                            <a:rPr xmlns:a="http://schemas.openxmlformats.org/drawingml/2006/main" sz="4750" i="1">
                              <a:solidFill>
                                <a:srgbClr val="000000"/>
                              </a:solidFill>
                              <a:latin typeface="Cambria Math" panose="02040503050406030204" pitchFamily="18" charset="0"/>
                            </a:rPr>
                            <m:t>1</m:t>
                          </m:r>
                        </m:e>
                      </m:eqArr>
                    </m:e>
                  </m:d>
                  <m:r>
                    <a:rPr xmlns:a="http://schemas.openxmlformats.org/drawingml/2006/main" sz="4750" i="1">
                      <a:solidFill>
                        <a:srgbClr val="000000"/>
                      </a:solidFill>
                      <a:latin typeface="Cambria Math" panose="02040503050406030204" pitchFamily="18" charset="0"/>
                    </a:rPr>
                    <m:t>=</m:t>
                  </m:r>
                  <m:f>
                    <m:fPr>
                      <m:ctrlPr>
                        <a:rPr xmlns:a="http://schemas.openxmlformats.org/drawingml/2006/main" sz="4750" i="1">
                          <a:solidFill>
                            <a:srgbClr val="000000"/>
                          </a:solidFill>
                          <a:latin typeface="Cambria Math" panose="02040503050406030204" pitchFamily="18" charset="0"/>
                        </a:rPr>
                      </m:ctrlPr>
                      <m:type m:val="bar"/>
                    </m:fPr>
                    <m:num>
                      <m:r>
                        <a:rPr xmlns:a="http://schemas.openxmlformats.org/drawingml/2006/main" sz="4750" i="1">
                          <a:solidFill>
                            <a:srgbClr val="000000"/>
                          </a:solidFill>
                          <a:latin typeface="Cambria Math" panose="02040503050406030204" pitchFamily="18" charset="0"/>
                        </a:rPr>
                        <m:t>1</m:t>
                      </m:r>
                    </m:num>
                    <m:den>
                      <m:rad>
                        <m:radPr>
                          <m:ctrlPr>
                            <a:rPr xmlns:a="http://schemas.openxmlformats.org/drawingml/2006/main" sz="4750" i="1">
                              <a:solidFill>
                                <a:srgbClr val="000000"/>
                              </a:solidFill>
                              <a:latin typeface="Cambria Math" panose="02040503050406030204" pitchFamily="18" charset="0"/>
                            </a:rPr>
                          </m:ctrlPr>
                          <m:degHide m:val="on"/>
                        </m:radPr>
                        <m:deg/>
                        <m:e>
                          <m:r>
                            <a:rPr xmlns:a="http://schemas.openxmlformats.org/drawingml/2006/main" sz="4750" i="1">
                              <a:solidFill>
                                <a:srgbClr val="000000"/>
                              </a:solidFill>
                              <a:latin typeface="Cambria Math" panose="02040503050406030204" pitchFamily="18" charset="0"/>
                            </a:rPr>
                            <m:t>2</m:t>
                          </m:r>
                        </m:e>
                      </m:rad>
                    </m:den>
                  </m:f>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0</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f>
                    <m:fPr>
                      <m:ctrlPr>
                        <a:rPr xmlns:a="http://schemas.openxmlformats.org/drawingml/2006/main" sz="4750" i="1">
                          <a:solidFill>
                            <a:srgbClr val="000000"/>
                          </a:solidFill>
                          <a:latin typeface="Cambria Math" panose="02040503050406030204" pitchFamily="18" charset="0"/>
                        </a:rPr>
                      </m:ctrlPr>
                      <m:type m:val="bar"/>
                    </m:fPr>
                    <m:num>
                      <m:r>
                        <a:rPr xmlns:a="http://schemas.openxmlformats.org/drawingml/2006/main" sz="4750" i="1">
                          <a:solidFill>
                            <a:srgbClr val="000000"/>
                          </a:solidFill>
                          <a:latin typeface="Cambria Math" panose="02040503050406030204" pitchFamily="18" charset="0"/>
                        </a:rPr>
                        <m:t>1</m:t>
                      </m:r>
                    </m:num>
                    <m:den>
                      <m:rad>
                        <m:radPr>
                          <m:ctrlPr>
                            <a:rPr xmlns:a="http://schemas.openxmlformats.org/drawingml/2006/main" sz="4750" i="1">
                              <a:solidFill>
                                <a:srgbClr val="000000"/>
                              </a:solidFill>
                              <a:latin typeface="Cambria Math" panose="02040503050406030204" pitchFamily="18" charset="0"/>
                            </a:rPr>
                          </m:ctrlPr>
                          <m:degHide m:val="on"/>
                        </m:radPr>
                        <m:deg/>
                        <m:e>
                          <m:r>
                            <a:rPr xmlns:a="http://schemas.openxmlformats.org/drawingml/2006/main" sz="4750" i="1">
                              <a:solidFill>
                                <a:srgbClr val="000000"/>
                              </a:solidFill>
                              <a:latin typeface="Cambria Math" panose="02040503050406030204" pitchFamily="18" charset="0"/>
                            </a:rPr>
                            <m:t>2</m:t>
                          </m:r>
                        </m:e>
                      </m:rad>
                    </m:den>
                  </m:f>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1</m:t>
                  </m:r>
                  <m:r>
                    <a:rPr xmlns:a="http://schemas.openxmlformats.org/drawingml/2006/main" sz="4750" i="1">
                      <a:solidFill>
                        <a:srgbClr val="000000"/>
                      </a:solidFill>
                      <a:latin typeface="Cambria Math" panose="02040503050406030204" pitchFamily="18" charset="0"/>
                    </a:rPr>
                    <m:t>⟩</m:t>
                  </m:r>
                </m:oMath>
              </m:oMathPara>
            </a14:m>
          </a:p>
          <a:p>
            <a:pPr marL="0" indent="0" defTabSz="2023872">
              <a:spcBef>
                <a:spcPts val="1900"/>
              </a:spcBef>
              <a:buClrTx/>
              <a:buSzTx/>
              <a:buNone/>
              <a:defRPr sz="3900"/>
            </a:pPr>
            <a14:m>
              <m:oMathPara>
                <m:oMathParaPr>
                  <m:jc m:val="left"/>
                </m:oMathParaPr>
                <m:oMath>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α</m:t>
                  </m:r>
                  <m:r>
                    <a:rPr xmlns:a="http://schemas.openxmlformats.org/drawingml/2006/main" sz="4750" i="1">
                      <a:solidFill>
                        <a:srgbClr val="000000"/>
                      </a:solidFill>
                      <a:latin typeface="Cambria Math" panose="02040503050406030204" pitchFamily="18" charset="0"/>
                    </a:rPr>
                    <m:t>=</m:t>
                  </m:r>
                  <m:f>
                    <m:fPr>
                      <m:ctrlPr>
                        <a:rPr xmlns:a="http://schemas.openxmlformats.org/drawingml/2006/main" sz="4750" i="1">
                          <a:solidFill>
                            <a:srgbClr val="000000"/>
                          </a:solidFill>
                          <a:latin typeface="Cambria Math" panose="02040503050406030204" pitchFamily="18" charset="0"/>
                        </a:rPr>
                      </m:ctrlPr>
                      <m:type m:val="bar"/>
                    </m:fPr>
                    <m:num>
                      <m:r>
                        <a:rPr xmlns:a="http://schemas.openxmlformats.org/drawingml/2006/main" sz="4750" i="1">
                          <a:solidFill>
                            <a:srgbClr val="000000"/>
                          </a:solidFill>
                          <a:latin typeface="Cambria Math" panose="02040503050406030204" pitchFamily="18" charset="0"/>
                        </a:rPr>
                        <m:t>1</m:t>
                      </m:r>
                    </m:num>
                    <m:den>
                      <m:rad>
                        <m:radPr>
                          <m:ctrlPr>
                            <a:rPr xmlns:a="http://schemas.openxmlformats.org/drawingml/2006/main" sz="4750" i="1">
                              <a:solidFill>
                                <a:srgbClr val="000000"/>
                              </a:solidFill>
                              <a:latin typeface="Cambria Math" panose="02040503050406030204" pitchFamily="18" charset="0"/>
                            </a:rPr>
                          </m:ctrlPr>
                          <m:degHide m:val="on"/>
                        </m:radPr>
                        <m:deg/>
                        <m:e>
                          <m:r>
                            <a:rPr xmlns:a="http://schemas.openxmlformats.org/drawingml/2006/main" sz="4750" i="1">
                              <a:solidFill>
                                <a:srgbClr val="000000"/>
                              </a:solidFill>
                              <a:latin typeface="Cambria Math" panose="02040503050406030204" pitchFamily="18" charset="0"/>
                            </a:rPr>
                            <m:t>2</m:t>
                          </m:r>
                        </m:e>
                      </m:rad>
                    </m:den>
                  </m:f>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β</m:t>
                  </m:r>
                  <m:r>
                    <a:rPr xmlns:a="http://schemas.openxmlformats.org/drawingml/2006/main" sz="4750" i="1">
                      <a:solidFill>
                        <a:srgbClr val="000000"/>
                      </a:solidFill>
                      <a:latin typeface="Cambria Math" panose="02040503050406030204" pitchFamily="18" charset="0"/>
                    </a:rPr>
                    <m:t>=</m:t>
                  </m:r>
                  <m:f>
                    <m:fPr>
                      <m:ctrlPr>
                        <a:rPr xmlns:a="http://schemas.openxmlformats.org/drawingml/2006/main" sz="4750" i="1">
                          <a:solidFill>
                            <a:srgbClr val="000000"/>
                          </a:solidFill>
                          <a:latin typeface="Cambria Math" panose="02040503050406030204" pitchFamily="18" charset="0"/>
                        </a:rPr>
                      </m:ctrlPr>
                      <m:type m:val="bar"/>
                    </m:fPr>
                    <m:num>
                      <m:r>
                        <a:rPr xmlns:a="http://schemas.openxmlformats.org/drawingml/2006/main" sz="4750" i="1">
                          <a:solidFill>
                            <a:srgbClr val="000000"/>
                          </a:solidFill>
                          <a:latin typeface="Cambria Math" panose="02040503050406030204" pitchFamily="18" charset="0"/>
                        </a:rPr>
                        <m:t>1</m:t>
                      </m:r>
                    </m:num>
                    <m:den>
                      <m:rad>
                        <m:radPr>
                          <m:ctrlPr>
                            <a:rPr xmlns:a="http://schemas.openxmlformats.org/drawingml/2006/main" sz="4750" i="1">
                              <a:solidFill>
                                <a:srgbClr val="000000"/>
                              </a:solidFill>
                              <a:latin typeface="Cambria Math" panose="02040503050406030204" pitchFamily="18" charset="0"/>
                            </a:rPr>
                          </m:ctrlPr>
                          <m:degHide m:val="on"/>
                        </m:radPr>
                        <m:deg/>
                        <m:e>
                          <m:r>
                            <a:rPr xmlns:a="http://schemas.openxmlformats.org/drawingml/2006/main" sz="4750" i="1">
                              <a:solidFill>
                                <a:srgbClr val="000000"/>
                              </a:solidFill>
                              <a:latin typeface="Cambria Math" panose="02040503050406030204" pitchFamily="18" charset="0"/>
                            </a:rPr>
                            <m:t>2</m:t>
                          </m:r>
                        </m:e>
                      </m:rad>
                    </m:den>
                  </m:f>
                </m:oMath>
              </m:oMathPara>
            </a14:m>
            <a14:m>
              <m:oMathPara>
                <m:oMathParaPr>
                  <m:jc m:val="left"/>
                </m:oMathParaPr>
                <m:oMath>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α</m:t>
                  </m:r>
                  <m:sSup>
                    <m:e>
                      <m:r>
                        <a:rPr xmlns:a="http://schemas.openxmlformats.org/drawingml/2006/main" sz="5250" i="1">
                          <a:solidFill>
                            <a:srgbClr val="000000"/>
                          </a:solidFill>
                          <a:latin typeface="Cambria Math" panose="02040503050406030204" pitchFamily="18" charset="0"/>
                        </a:rPr>
                        <m:t>|</m:t>
                      </m:r>
                    </m:e>
                    <m:sup>
                      <m:r>
                        <a:rPr xmlns:a="http://schemas.openxmlformats.org/drawingml/2006/main" sz="5250" i="1">
                          <a:solidFill>
                            <a:srgbClr val="000000"/>
                          </a:solidFill>
                          <a:latin typeface="Cambria Math" panose="02040503050406030204" pitchFamily="18" charset="0"/>
                        </a:rPr>
                        <m:t>2</m:t>
                      </m:r>
                    </m:sup>
                  </m:sSup>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0.5,</m:t>
                  </m:r>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β</m:t>
                  </m:r>
                  <m:sSup>
                    <m:e>
                      <m:r>
                        <a:rPr xmlns:a="http://schemas.openxmlformats.org/drawingml/2006/main" sz="5250" i="1">
                          <a:solidFill>
                            <a:srgbClr val="000000"/>
                          </a:solidFill>
                          <a:latin typeface="Cambria Math" panose="02040503050406030204" pitchFamily="18" charset="0"/>
                        </a:rPr>
                        <m:t>|</m:t>
                      </m:r>
                    </m:e>
                    <m:sup>
                      <m:r>
                        <a:rPr xmlns:a="http://schemas.openxmlformats.org/drawingml/2006/main" sz="5250" i="1">
                          <a:solidFill>
                            <a:srgbClr val="000000"/>
                          </a:solidFill>
                          <a:latin typeface="Cambria Math" panose="02040503050406030204" pitchFamily="18" charset="0"/>
                        </a:rPr>
                        <m:t>2</m:t>
                      </m:r>
                    </m:sup>
                  </m:sSup>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0.5</m:t>
                  </m:r>
                </m:oMath>
              </m:oMathPara>
            </a14:m>
          </a:p>
          <a:p>
            <a:pPr marL="0" indent="0" defTabSz="2023872">
              <a:spcBef>
                <a:spcPts val="1900"/>
              </a:spcBef>
              <a:buClrTx/>
              <a:buSzTx/>
              <a:buNone/>
              <a:defRPr sz="3900"/>
            </a:pPr>
          </a:p>
          <a:p>
            <a:pPr marL="0" indent="0" algn="ctr" defTabSz="2023821">
              <a:lnSpc>
                <a:spcPct val="90000"/>
              </a:lnSpc>
              <a:spcBef>
                <a:spcPts val="8300"/>
              </a:spcBef>
              <a:buClrTx/>
              <a:buSzTx/>
              <a:buNone/>
              <a:defRPr spc="-288" sz="9628">
                <a:gradFill flip="none" rotWithShape="1">
                  <a:gsLst>
                    <a:gs pos="0">
                      <a:srgbClr val="1E98FD"/>
                    </a:gs>
                    <a:gs pos="100000">
                      <a:srgbClr val="FF00F7"/>
                    </a:gs>
                  </a:gsLst>
                  <a:lin ang="3960000" scaled="0"/>
                </a:gradFill>
                <a:latin typeface="+mn-lt"/>
                <a:ea typeface="+mn-ea"/>
                <a:cs typeface="+mn-cs"/>
                <a:sym typeface="Graphik Semibold"/>
              </a:defRPr>
            </a:pPr>
            <a:r>
              <a:rPr u="sng">
                <a:hlinkClick r:id="rId4" invalidUrl="" action="" tgtFrame="" tooltip="" history="1" highlightClick="0" endSnd="0"/>
              </a:rPr>
              <a:t>Demo</a:t>
            </a:r>
          </a:p>
        </p:txBody>
      </p:sp>
      <p:pic>
        <p:nvPicPr>
          <p:cNvPr id="245" name="Image" descr="Image"/>
          <p:cNvPicPr>
            <a:picLocks noChangeAspect="1"/>
          </p:cNvPicPr>
          <p:nvPr/>
        </p:nvPicPr>
        <p:blipFill>
          <a:blip r:embed="rId5">
            <a:extLst/>
          </a:blip>
          <a:stretch>
            <a:fillRect/>
          </a:stretch>
        </p:blipFill>
        <p:spPr>
          <a:xfrm>
            <a:off x="15917984" y="8465293"/>
            <a:ext cx="3717926" cy="3651337"/>
          </a:xfrm>
          <a:prstGeom prst="rect">
            <a:avLst/>
          </a:prstGeom>
          <a:ln w="12700">
            <a:miter lim="400000"/>
          </a:ln>
        </p:spPr>
      </p:pic>
      <p:pic>
        <p:nvPicPr>
          <p:cNvPr id="246" name="Image" descr="Image"/>
          <p:cNvPicPr>
            <a:picLocks noChangeAspect="1"/>
          </p:cNvPicPr>
          <p:nvPr/>
        </p:nvPicPr>
        <p:blipFill>
          <a:blip r:embed="rId6">
            <a:extLst/>
          </a:blip>
          <a:stretch>
            <a:fillRect/>
          </a:stretch>
        </p:blipFill>
        <p:spPr>
          <a:xfrm>
            <a:off x="20527404" y="8465294"/>
            <a:ext cx="3717925" cy="3651336"/>
          </a:xfrm>
          <a:prstGeom prst="rect">
            <a:avLst/>
          </a:prstGeom>
          <a:ln w="12700">
            <a:miter lim="400000"/>
          </a:ln>
        </p:spPr>
      </p:pic>
      <p:sp>
        <p:nvSpPr>
          <p:cNvPr id="247" name="Source"/>
          <p:cNvSpPr txBox="1"/>
          <p:nvPr/>
        </p:nvSpPr>
        <p:spPr>
          <a:xfrm>
            <a:off x="14001550" y="11546193"/>
            <a:ext cx="3253131" cy="13873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pc="-228" sz="7600" u="sng">
                <a:gradFill flip="none" rotWithShape="1">
                  <a:gsLst>
                    <a:gs pos="0">
                      <a:srgbClr val="FF00D8"/>
                    </a:gs>
                    <a:gs pos="100000">
                      <a:srgbClr val="FF542E"/>
                    </a:gs>
                  </a:gsLst>
                  <a:lin ang="3960000" scaled="0"/>
                </a:gradFill>
                <a:latin typeface="+mn-lt"/>
                <a:ea typeface="+mn-ea"/>
                <a:cs typeface="+mn-cs"/>
                <a:sym typeface="Graphik Semibold"/>
                <a:hlinkClick r:id="rId7" invalidUrl="" action="" tgtFrame="" tooltip="" history="1" highlightClick="0" endSnd="0"/>
              </a:defRPr>
            </a:lvl1pPr>
          </a:lstStyle>
          <a:p>
            <a:pPr>
              <a:defRPr u="none"/>
            </a:pPr>
            <a:r>
              <a:rPr u="sng">
                <a:hlinkClick r:id="rId7" invalidUrl="" action="" tgtFrame="" tooltip="" history="1" highlightClick="0" endSnd="0"/>
              </a:rPr>
              <a:t>Source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242"/>
                                        </p:tgtEl>
                                        <p:attrNameLst>
                                          <p:attrName>style.visibility</p:attrName>
                                        </p:attrNameLst>
                                      </p:cBhvr>
                                      <p:to>
                                        <p:strVal val="visible"/>
                                      </p:to>
                                    </p:set>
                                    <p:animEffect filter="fade" transition="in">
                                      <p:cBhvr>
                                        <p:cTn id="7" dur="1000"/>
                                        <p:tgtEl>
                                          <p:spTgt spid="24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244">
                                            <p:bg/>
                                          </p:spTgt>
                                        </p:tgtEl>
                                        <p:attrNameLst>
                                          <p:attrName>style.visibility</p:attrName>
                                        </p:attrNameLst>
                                      </p:cBhvr>
                                      <p:to>
                                        <p:strVal val="visible"/>
                                      </p:to>
                                    </p:set>
                                    <p:animEffect filter="fade" transition="in">
                                      <p:cBhvr>
                                        <p:cTn id="12" dur="200"/>
                                        <p:tgtEl>
                                          <p:spTgt spid="244">
                                            <p:bg/>
                                          </p:spTgt>
                                        </p:tgtEl>
                                      </p:cBhvr>
                                    </p:animEffect>
                                  </p:childTnLst>
                                </p:cTn>
                              </p:par>
                              <p:par>
                                <p:cTn id="13" presetClass="entr" nodeType="withEffect" presetSubtype="0" presetID="10" grpId="2" fill="hold">
                                  <p:stCondLst>
                                    <p:cond delay="0"/>
                                  </p:stCondLst>
                                  <p:iterate type="el" backwards="0">
                                    <p:tmAbs val="0"/>
                                  </p:iterate>
                                  <p:childTnLst>
                                    <p:set>
                                      <p:cBhvr>
                                        <p:cTn id="14" fill="hold"/>
                                        <p:tgtEl>
                                          <p:spTgt spid="244">
                                            <p:txEl>
                                              <p:pRg st="0" end="0"/>
                                            </p:txEl>
                                          </p:spTgt>
                                        </p:tgtEl>
                                        <p:attrNameLst>
                                          <p:attrName>style.visibility</p:attrName>
                                        </p:attrNameLst>
                                      </p:cBhvr>
                                      <p:to>
                                        <p:strVal val="visible"/>
                                      </p:to>
                                    </p:set>
                                    <p:animEffect filter="fade" transition="in">
                                      <p:cBhvr>
                                        <p:cTn id="15" dur="200"/>
                                        <p:tgtEl>
                                          <p:spTgt spid="24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2" fill="hold">
                                  <p:stCondLst>
                                    <p:cond delay="0"/>
                                  </p:stCondLst>
                                  <p:iterate type="el" backwards="0">
                                    <p:tmAbs val="0"/>
                                  </p:iterate>
                                  <p:childTnLst>
                                    <p:set>
                                      <p:cBhvr>
                                        <p:cTn id="19" fill="hold"/>
                                        <p:tgtEl>
                                          <p:spTgt spid="244">
                                            <p:txEl>
                                              <p:pRg st="1" end="1"/>
                                            </p:txEl>
                                          </p:spTgt>
                                        </p:tgtEl>
                                        <p:attrNameLst>
                                          <p:attrName>style.visibility</p:attrName>
                                        </p:attrNameLst>
                                      </p:cBhvr>
                                      <p:to>
                                        <p:strVal val="visible"/>
                                      </p:to>
                                    </p:set>
                                    <p:animEffect filter="fade" transition="in">
                                      <p:cBhvr>
                                        <p:cTn id="20" dur="200"/>
                                        <p:tgtEl>
                                          <p:spTgt spid="24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2" fill="hold">
                                  <p:stCondLst>
                                    <p:cond delay="0"/>
                                  </p:stCondLst>
                                  <p:iterate type="el" backwards="0">
                                    <p:tmAbs val="0"/>
                                  </p:iterate>
                                  <p:childTnLst>
                                    <p:set>
                                      <p:cBhvr>
                                        <p:cTn id="24" fill="hold"/>
                                        <p:tgtEl>
                                          <p:spTgt spid="244">
                                            <p:txEl>
                                              <p:pRg st="2" end="2"/>
                                            </p:txEl>
                                          </p:spTgt>
                                        </p:tgtEl>
                                        <p:attrNameLst>
                                          <p:attrName>style.visibility</p:attrName>
                                        </p:attrNameLst>
                                      </p:cBhvr>
                                      <p:to>
                                        <p:strVal val="visible"/>
                                      </p:to>
                                    </p:set>
                                    <p:animEffect filter="fade" transition="in">
                                      <p:cBhvr>
                                        <p:cTn id="25" dur="200"/>
                                        <p:tgtEl>
                                          <p:spTgt spid="244">
                                            <p:txEl>
                                              <p:pRg st="2" end="2"/>
                                            </p:txEl>
                                          </p:spTgt>
                                        </p:tgtEl>
                                      </p:cBhvr>
                                    </p:animEffect>
                                  </p:childTnLst>
                                </p:cTn>
                              </p:par>
                            </p:childTnLst>
                          </p:cTn>
                        </p:par>
                        <p:par>
                          <p:cTn id="26" fill="hold">
                            <p:stCondLst>
                              <p:cond delay="200"/>
                            </p:stCondLst>
                            <p:childTnLst>
                              <p:par>
                                <p:cTn id="27" presetClass="entr" nodeType="afterEffect" presetID="10" grpId="2" fill="hold">
                                  <p:stCondLst>
                                    <p:cond delay="0"/>
                                  </p:stCondLst>
                                  <p:iterate type="el" backwards="0">
                                    <p:tmAbs val="0"/>
                                  </p:iterate>
                                  <p:childTnLst>
                                    <p:set>
                                      <p:cBhvr>
                                        <p:cTn id="28" fill="hold"/>
                                        <p:tgtEl>
                                          <p:spTgt spid="244">
                                            <p:txEl>
                                              <p:pRg st="3" end="3"/>
                                            </p:txEl>
                                          </p:spTgt>
                                        </p:tgtEl>
                                        <p:attrNameLst>
                                          <p:attrName>style.visibility</p:attrName>
                                        </p:attrNameLst>
                                      </p:cBhvr>
                                      <p:to>
                                        <p:strVal val="visible"/>
                                      </p:to>
                                    </p:set>
                                    <p:animEffect filter="fade" transition="in">
                                      <p:cBhvr>
                                        <p:cTn id="29" dur="200"/>
                                        <p:tgtEl>
                                          <p:spTgt spid="244">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10" grpId="2" fill="hold">
                                  <p:stCondLst>
                                    <p:cond delay="0"/>
                                  </p:stCondLst>
                                  <p:iterate type="el" backwards="0">
                                    <p:tmAbs val="0"/>
                                  </p:iterate>
                                  <p:childTnLst>
                                    <p:set>
                                      <p:cBhvr>
                                        <p:cTn id="33" fill="hold"/>
                                        <p:tgtEl>
                                          <p:spTgt spid="244">
                                            <p:txEl>
                                              <p:pRg st="4" end="4"/>
                                            </p:txEl>
                                          </p:spTgt>
                                        </p:tgtEl>
                                        <p:attrNameLst>
                                          <p:attrName>style.visibility</p:attrName>
                                        </p:attrNameLst>
                                      </p:cBhvr>
                                      <p:to>
                                        <p:strVal val="visible"/>
                                      </p:to>
                                    </p:set>
                                    <p:animEffect filter="fade" transition="in">
                                      <p:cBhvr>
                                        <p:cTn id="34" dur="200"/>
                                        <p:tgtEl>
                                          <p:spTgt spid="244">
                                            <p:txEl>
                                              <p:pRg st="4" end="4"/>
                                            </p:txEl>
                                          </p:spTgt>
                                        </p:tgtEl>
                                      </p:cBhvr>
                                    </p:animEffect>
                                  </p:childTnLst>
                                </p:cTn>
                              </p:par>
                            </p:childTnLst>
                          </p:cTn>
                        </p:par>
                        <p:par>
                          <p:cTn id="35" fill="hold">
                            <p:stCondLst>
                              <p:cond delay="200"/>
                            </p:stCondLst>
                            <p:childTnLst>
                              <p:par>
                                <p:cTn id="36" presetClass="entr" nodeType="afterEffect" presetID="10" grpId="2" fill="hold">
                                  <p:stCondLst>
                                    <p:cond delay="0"/>
                                  </p:stCondLst>
                                  <p:iterate type="el" backwards="0">
                                    <p:tmAbs val="0"/>
                                  </p:iterate>
                                  <p:childTnLst>
                                    <p:set>
                                      <p:cBhvr>
                                        <p:cTn id="37" fill="hold"/>
                                        <p:tgtEl>
                                          <p:spTgt spid="244">
                                            <p:txEl>
                                              <p:pRg st="5" end="5"/>
                                            </p:txEl>
                                          </p:spTgt>
                                        </p:tgtEl>
                                        <p:attrNameLst>
                                          <p:attrName>style.visibility</p:attrName>
                                        </p:attrNameLst>
                                      </p:cBhvr>
                                      <p:to>
                                        <p:strVal val="visible"/>
                                      </p:to>
                                    </p:set>
                                    <p:animEffect filter="fade" transition="in">
                                      <p:cBhvr>
                                        <p:cTn id="38" dur="200"/>
                                        <p:tgtEl>
                                          <p:spTgt spid="244">
                                            <p:txEl>
                                              <p:pRg st="5" end="5"/>
                                            </p:txEl>
                                          </p:spTgt>
                                        </p:tgtEl>
                                      </p:cBhvr>
                                    </p:animEffect>
                                  </p:childTnLst>
                                </p:cTn>
                              </p:par>
                            </p:childTnLst>
                          </p:cTn>
                        </p:par>
                        <p:par>
                          <p:cTn id="39" fill="hold">
                            <p:stCondLst>
                              <p:cond delay="400"/>
                            </p:stCondLst>
                            <p:childTnLst>
                              <p:par>
                                <p:cTn id="40" presetClass="entr" nodeType="afterEffect" presetID="10" grpId="3" fill="hold">
                                  <p:stCondLst>
                                    <p:cond delay="0"/>
                                  </p:stCondLst>
                                  <p:iterate type="el" backwards="0">
                                    <p:tmAbs val="0"/>
                                  </p:iterate>
                                  <p:childTnLst>
                                    <p:set>
                                      <p:cBhvr>
                                        <p:cTn id="41" fill="hold"/>
                                        <p:tgtEl>
                                          <p:spTgt spid="245"/>
                                        </p:tgtEl>
                                        <p:attrNameLst>
                                          <p:attrName>style.visibility</p:attrName>
                                        </p:attrNameLst>
                                      </p:cBhvr>
                                      <p:to>
                                        <p:strVal val="visible"/>
                                      </p:to>
                                    </p:set>
                                    <p:animEffect filter="fade" transition="in">
                                      <p:cBhvr>
                                        <p:cTn id="42" dur="1000"/>
                                        <p:tgtEl>
                                          <p:spTgt spid="245"/>
                                        </p:tgtEl>
                                      </p:cBhvr>
                                    </p:animEffect>
                                  </p:childTnLst>
                                </p:cTn>
                              </p:par>
                            </p:childTnLst>
                          </p:cTn>
                        </p:par>
                        <p:par>
                          <p:cTn id="43" fill="hold">
                            <p:stCondLst>
                              <p:cond delay="1400"/>
                            </p:stCondLst>
                            <p:childTnLst>
                              <p:par>
                                <p:cTn id="44" presetClass="entr" nodeType="afterEffect" presetID="10" grpId="4" fill="hold">
                                  <p:stCondLst>
                                    <p:cond delay="0"/>
                                  </p:stCondLst>
                                  <p:iterate type="el" backwards="0">
                                    <p:tmAbs val="0"/>
                                  </p:iterate>
                                  <p:childTnLst>
                                    <p:set>
                                      <p:cBhvr>
                                        <p:cTn id="45" fill="hold"/>
                                        <p:tgtEl>
                                          <p:spTgt spid="246"/>
                                        </p:tgtEl>
                                        <p:attrNameLst>
                                          <p:attrName>style.visibility</p:attrName>
                                        </p:attrNameLst>
                                      </p:cBhvr>
                                      <p:to>
                                        <p:strVal val="visible"/>
                                      </p:to>
                                    </p:set>
                                    <p:animEffect filter="fade" transition="in">
                                      <p:cBhvr>
                                        <p:cTn id="46" dur="1000"/>
                                        <p:tgtEl>
                                          <p:spTgt spid="246"/>
                                        </p:tgtEl>
                                      </p:cBhvr>
                                    </p:animEffect>
                                  </p:childTnLst>
                                </p:cTn>
                              </p:par>
                            </p:childTnLst>
                          </p:cTn>
                        </p:par>
                        <p:par>
                          <p:cTn id="47" fill="hold">
                            <p:stCondLst>
                              <p:cond delay="2400"/>
                            </p:stCondLst>
                            <p:childTnLst>
                              <p:par>
                                <p:cTn id="48" presetClass="entr" nodeType="afterEffect" presetID="10" grpId="5" fill="hold">
                                  <p:stCondLst>
                                    <p:cond delay="0"/>
                                  </p:stCondLst>
                                  <p:iterate type="el" backwards="0">
                                    <p:tmAbs val="0"/>
                                  </p:iterate>
                                  <p:childTnLst>
                                    <p:set>
                                      <p:cBhvr>
                                        <p:cTn id="49" fill="hold"/>
                                        <p:tgtEl>
                                          <p:spTgt spid="247"/>
                                        </p:tgtEl>
                                        <p:attrNameLst>
                                          <p:attrName>style.visibility</p:attrName>
                                        </p:attrNameLst>
                                      </p:cBhvr>
                                      <p:to>
                                        <p:strVal val="visible"/>
                                      </p:to>
                                    </p:set>
                                    <p:animEffect filter="fade" transition="in">
                                      <p:cBhvr>
                                        <p:cTn id="50"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44" grpId="2"/>
      <p:bldP build="whole" bldLvl="1" animBg="1" rev="0" advAuto="0" spid="245" grpId="3"/>
      <p:bldP build="whole" bldLvl="1" animBg="1" rev="0" advAuto="0" spid="242" grpId="1"/>
      <p:bldP build="whole" bldLvl="1" animBg="1" rev="0" advAuto="0" spid="247" grpId="5"/>
      <p:bldP build="whole" bldLvl="1" animBg="1" rev="0" advAuto="0" spid="246" grpId="4"/>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X-Gate"/>
          <p:cNvSpPr txBox="1"/>
          <p:nvPr>
            <p:ph type="title"/>
          </p:nvPr>
        </p:nvSpPr>
        <p:spPr>
          <a:xfrm>
            <a:off x="1270000" y="838200"/>
            <a:ext cx="21844000" cy="1549400"/>
          </a:xfrm>
          <a:prstGeom prst="rect">
            <a:avLst/>
          </a:prstGeom>
        </p:spPr>
        <p:txBody>
          <a:bodyPr/>
          <a:lstStyle>
            <a:lvl1pPr>
              <a:defRPr spc="-249" sz="8300"/>
            </a:lvl1pPr>
          </a:lstStyle>
          <a:p>
            <a:pPr/>
            <a:r>
              <a:t>X-Gate</a:t>
            </a:r>
          </a:p>
        </p:txBody>
      </p:sp>
      <p:sp>
        <p:nvSpPr>
          <p:cNvPr id="252" name="Considering , and…"/>
          <p:cNvSpPr txBox="1"/>
          <p:nvPr>
            <p:ph type="body" idx="1"/>
          </p:nvPr>
        </p:nvSpPr>
        <p:spPr>
          <a:xfrm>
            <a:off x="1270000" y="2601917"/>
            <a:ext cx="21844000" cy="10376057"/>
          </a:xfrm>
          <a:prstGeom prst="rect">
            <a:avLst/>
          </a:prstGeom>
        </p:spPr>
        <p:txBody>
          <a:bodyPr/>
          <a:lstStyle/>
          <a:p>
            <a:pPr marL="503385" indent="-503385" defTabSz="2243327">
              <a:spcBef>
                <a:spcPts val="2200"/>
              </a:spcBef>
              <a:defRPr sz="4324"/>
            </a:pPr>
            <a:r>
              <a:t>Considering</a:t>
            </a:r>
            <a14:m>
              <m:oMath>
                <m:eqArr>
                  <m:eqArrPr>
                    <m:ctrlPr>
                      <a:rPr xmlns:a="http://schemas.openxmlformats.org/drawingml/2006/main" sz="5300" i="1">
                        <a:solidFill>
                          <a:srgbClr val="000000"/>
                        </a:solidFill>
                        <a:latin typeface="Cambria Math" panose="02040503050406030204" pitchFamily="18" charset="0"/>
                      </a:rPr>
                    </m:ctrlPr>
                  </m:eqArrPr>
                  <m:e>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0</m:t>
                    </m:r>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m:t>
                    </m:r>
                    <m:eqArr>
                      <m:eqArrPr>
                        <m:ctrlPr>
                          <a:rPr xmlns:a="http://schemas.openxmlformats.org/drawingml/2006/main" sz="5300" i="1">
                            <a:solidFill>
                              <a:srgbClr val="000000"/>
                            </a:solidFill>
                            <a:latin typeface="Cambria Math" panose="02040503050406030204" pitchFamily="18" charset="0"/>
                          </a:rPr>
                        </m:ctrlPr>
                      </m:eqArrPr>
                      <m:e>
                        <m:r>
                          <a:rPr xmlns:a="http://schemas.openxmlformats.org/drawingml/2006/main" sz="5300" i="1">
                            <a:solidFill>
                              <a:srgbClr val="000000"/>
                            </a:solidFill>
                            <a:latin typeface="Cambria Math" panose="02040503050406030204" pitchFamily="18" charset="0"/>
                          </a:rPr>
                          <m:t>1</m:t>
                        </m:r>
                      </m:e>
                      <m:e>
                        <m:r>
                          <a:rPr xmlns:a="http://schemas.openxmlformats.org/drawingml/2006/main" sz="5300" i="1">
                            <a:solidFill>
                              <a:srgbClr val="000000"/>
                            </a:solidFill>
                            <a:latin typeface="Cambria Math" panose="02040503050406030204" pitchFamily="18" charset="0"/>
                          </a:rPr>
                          <m:t>0</m:t>
                        </m:r>
                      </m:e>
                    </m:eqArr>
                    <m:r>
                      <a:rPr xmlns:a="http://schemas.openxmlformats.org/drawingml/2006/main" sz="5300" i="1">
                        <a:solidFill>
                          <a:srgbClr val="000000"/>
                        </a:solidFill>
                        <a:latin typeface="Cambria Math" panose="02040503050406030204" pitchFamily="18" charset="0"/>
                      </a:rPr>
                      <m:t>)</m:t>
                    </m:r>
                  </m:e>
                </m:eqArr>
                <m:r>
                  <a:rPr xmlns:a="http://schemas.openxmlformats.org/drawingml/2006/main" sz="5300" i="1">
                    <a:solidFill>
                      <a:srgbClr val="000000"/>
                    </a:solidFill>
                    <a:latin typeface="Cambria Math" panose="02040503050406030204" pitchFamily="18" charset="0"/>
                  </a:rPr>
                  <m:t>,</m:t>
                </m:r>
                <m:eqArr>
                  <m:eqArrPr>
                    <m:ctrlPr>
                      <a:rPr xmlns:a="http://schemas.openxmlformats.org/drawingml/2006/main" sz="5300" i="1">
                        <a:solidFill>
                          <a:srgbClr val="000000"/>
                        </a:solidFill>
                        <a:latin typeface="Cambria Math" panose="02040503050406030204" pitchFamily="18" charset="0"/>
                      </a:rPr>
                    </m:ctrlPr>
                  </m:eqArrPr>
                  <m:e>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1</m:t>
                    </m:r>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m:t>
                    </m:r>
                    <m:eqArr>
                      <m:eqArrPr>
                        <m:ctrlPr>
                          <a:rPr xmlns:a="http://schemas.openxmlformats.org/drawingml/2006/main" sz="5300" i="1">
                            <a:solidFill>
                              <a:srgbClr val="000000"/>
                            </a:solidFill>
                            <a:latin typeface="Cambria Math" panose="02040503050406030204" pitchFamily="18" charset="0"/>
                          </a:rPr>
                        </m:ctrlPr>
                      </m:eqArrPr>
                      <m:e>
                        <m:r>
                          <a:rPr xmlns:a="http://schemas.openxmlformats.org/drawingml/2006/main" sz="5300" i="1">
                            <a:solidFill>
                              <a:srgbClr val="000000"/>
                            </a:solidFill>
                            <a:latin typeface="Cambria Math" panose="02040503050406030204" pitchFamily="18" charset="0"/>
                          </a:rPr>
                          <m:t>0</m:t>
                        </m:r>
                      </m:e>
                      <m:e>
                        <m:r>
                          <a:rPr xmlns:a="http://schemas.openxmlformats.org/drawingml/2006/main" sz="5300" i="1">
                            <a:solidFill>
                              <a:srgbClr val="000000"/>
                            </a:solidFill>
                            <a:latin typeface="Cambria Math" panose="02040503050406030204" pitchFamily="18" charset="0"/>
                          </a:rPr>
                          <m:t>1</m:t>
                        </m:r>
                      </m:e>
                    </m:eqArr>
                    <m:r>
                      <a:rPr xmlns:a="http://schemas.openxmlformats.org/drawingml/2006/main" sz="5300" i="1">
                        <a:solidFill>
                          <a:srgbClr val="000000"/>
                        </a:solidFill>
                        <a:latin typeface="Cambria Math" panose="02040503050406030204" pitchFamily="18" charset="0"/>
                      </a:rPr>
                      <m:t>)</m:t>
                    </m:r>
                  </m:e>
                </m:eqArr>
              </m:oMath>
            </a14:m>
            <a:r>
              <a:t>, and </a:t>
            </a:r>
            <a14:m>
              <m:oMath>
                <m:r>
                  <a:rPr xmlns:a="http://schemas.openxmlformats.org/drawingml/2006/main" sz="5300" i="1">
                    <a:solidFill>
                      <a:srgbClr val="000000"/>
                    </a:solidFill>
                    <a:latin typeface="Cambria Math" panose="02040503050406030204" pitchFamily="18" charset="0"/>
                  </a:rPr>
                  <m:t>X</m:t>
                </m:r>
                <m:r>
                  <a:rPr xmlns:a="http://schemas.openxmlformats.org/drawingml/2006/main" sz="5300" i="1">
                    <a:solidFill>
                      <a:srgbClr val="000000"/>
                    </a:solidFill>
                    <a:latin typeface="Cambria Math" panose="02040503050406030204" pitchFamily="18" charset="0"/>
                  </a:rPr>
                  <m:t>=</m:t>
                </m:r>
                <m:d>
                  <m:dPr>
                    <m:ctrlPr>
                      <a:rPr xmlns:a="http://schemas.openxmlformats.org/drawingml/2006/main" sz="5300" i="1">
                        <a:solidFill>
                          <a:srgbClr val="000000"/>
                        </a:solidFill>
                        <a:latin typeface="Cambria Math" panose="02040503050406030204" pitchFamily="18" charset="0"/>
                      </a:rPr>
                    </m:ctrlPr>
                  </m:dPr>
                  <m:e>
                    <m:m>
                      <m:mPr>
                        <m:ctrlPr>
                          <a:rPr xmlns:a="http://schemas.openxmlformats.org/drawingml/2006/main" sz="53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5300" i="1">
                              <a:solidFill>
                                <a:srgbClr val="000000"/>
                              </a:solidFill>
                              <a:latin typeface="Cambria Math" panose="02040503050406030204" pitchFamily="18" charset="0"/>
                            </a:rPr>
                            <m:t>0</m:t>
                          </m:r>
                        </m:e>
                        <m:e>
                          <m:r>
                            <a:rPr xmlns:a="http://schemas.openxmlformats.org/drawingml/2006/main" sz="5300" i="1">
                              <a:solidFill>
                                <a:srgbClr val="000000"/>
                              </a:solidFill>
                              <a:latin typeface="Cambria Math" panose="02040503050406030204" pitchFamily="18" charset="0"/>
                            </a:rPr>
                            <m:t>1</m:t>
                          </m:r>
                        </m:e>
                      </m:mr>
                      <m:mr>
                        <m:e>
                          <m:r>
                            <a:rPr xmlns:a="http://schemas.openxmlformats.org/drawingml/2006/main" sz="5300" i="1">
                              <a:solidFill>
                                <a:srgbClr val="000000"/>
                              </a:solidFill>
                              <a:latin typeface="Cambria Math" panose="02040503050406030204" pitchFamily="18" charset="0"/>
                            </a:rPr>
                            <m:t>1</m:t>
                          </m:r>
                        </m:e>
                        <m:e>
                          <m:r>
                            <a:rPr xmlns:a="http://schemas.openxmlformats.org/drawingml/2006/main" sz="5300" i="1">
                              <a:solidFill>
                                <a:srgbClr val="000000"/>
                              </a:solidFill>
                              <a:latin typeface="Cambria Math" panose="02040503050406030204" pitchFamily="18" charset="0"/>
                            </a:rPr>
                            <m:t>0</m:t>
                          </m:r>
                        </m:e>
                      </m:mr>
                    </m:m>
                  </m:e>
                </m:d>
              </m:oMath>
            </a14:m>
          </a:p>
          <a:p>
            <a:pPr marL="503385" indent="-503385" defTabSz="2243327">
              <a:spcBef>
                <a:spcPts val="2200"/>
              </a:spcBef>
              <a:defRPr sz="4324"/>
            </a:pPr>
            <a:r>
              <a:t>Let’s apply </a:t>
            </a:r>
            <a14:m>
              <m:oMath>
                <m:r>
                  <a:rPr xmlns:a="http://schemas.openxmlformats.org/drawingml/2006/main" sz="4700" i="1">
                    <a:solidFill>
                      <a:srgbClr val="000000"/>
                    </a:solidFill>
                    <a:latin typeface="Cambria Math" panose="02040503050406030204" pitchFamily="18" charset="0"/>
                  </a:rPr>
                  <m:t>X</m:t>
                </m:r>
              </m:oMath>
            </a14:m>
            <a:r>
              <a:t>-gate on state vector </a:t>
            </a:r>
            <a14:m>
              <m:oMath>
                <m:r>
                  <a:rPr xmlns:a="http://schemas.openxmlformats.org/drawingml/2006/main" sz="5950" i="1">
                    <a:solidFill>
                      <a:srgbClr val="000000"/>
                    </a:solidFill>
                    <a:latin typeface="Cambria Math" panose="02040503050406030204" pitchFamily="18" charset="0"/>
                  </a:rPr>
                  <m:t>|</m:t>
                </m:r>
                <m:r>
                  <a:rPr xmlns:a="http://schemas.openxmlformats.org/drawingml/2006/main" sz="5950" i="1">
                    <a:solidFill>
                      <a:srgbClr val="000000"/>
                    </a:solidFill>
                    <a:latin typeface="Cambria Math" panose="02040503050406030204" pitchFamily="18" charset="0"/>
                  </a:rPr>
                  <m:t>0</m:t>
                </m:r>
                <m:r>
                  <a:rPr xmlns:a="http://schemas.openxmlformats.org/drawingml/2006/main" sz="5950" i="1">
                    <a:solidFill>
                      <a:srgbClr val="000000"/>
                    </a:solidFill>
                    <a:latin typeface="Cambria Math" panose="02040503050406030204" pitchFamily="18" charset="0"/>
                  </a:rPr>
                  <m:t>⟩</m:t>
                </m:r>
                <m:r>
                  <a:rPr xmlns:a="http://schemas.openxmlformats.org/drawingml/2006/main" sz="5950" i="1">
                    <a:solidFill>
                      <a:srgbClr val="000000"/>
                    </a:solidFill>
                    <a:latin typeface="Cambria Math" panose="02040503050406030204" pitchFamily="18" charset="0"/>
                  </a:rPr>
                  <m:t>:</m:t>
                </m:r>
              </m:oMath>
            </a14:m>
          </a:p>
          <a:p>
            <a:pPr marL="0" indent="0" defTabSz="2243327">
              <a:spcBef>
                <a:spcPts val="2200"/>
              </a:spcBef>
              <a:buClrTx/>
              <a:buSzTx/>
              <a:buNone/>
              <a:defRPr sz="4324"/>
            </a:pPr>
            <a14:m>
              <m:oMathPara>
                <m:oMathParaPr>
                  <m:jc m:val="left"/>
                </m:oMathParaPr>
                <m:oMath>
                  <m:r>
                    <a:rPr xmlns:a="http://schemas.openxmlformats.org/drawingml/2006/main" sz="5250" i="1">
                      <a:solidFill>
                        <a:srgbClr val="000000"/>
                      </a:solidFill>
                      <a:latin typeface="Cambria Math" panose="02040503050406030204" pitchFamily="18" charset="0"/>
                    </a:rPr>
                    <m:t>X</m:t>
                  </m:r>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0</m:t>
                  </m:r>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m:t>
                  </m:r>
                  <m:d>
                    <m:dPr>
                      <m:ctrlPr>
                        <a:rPr xmlns:a="http://schemas.openxmlformats.org/drawingml/2006/main" sz="5250" i="1">
                          <a:solidFill>
                            <a:srgbClr val="000000"/>
                          </a:solidFill>
                          <a:latin typeface="Cambria Math" panose="02040503050406030204" pitchFamily="18" charset="0"/>
                        </a:rPr>
                      </m:ctrlPr>
                    </m:dPr>
                    <m:e>
                      <m:m>
                        <m:mPr>
                          <m:ctrlPr>
                            <a:rPr xmlns:a="http://schemas.openxmlformats.org/drawingml/2006/main" sz="525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5250" i="1">
                                <a:solidFill>
                                  <a:srgbClr val="000000"/>
                                </a:solidFill>
                                <a:latin typeface="Cambria Math" panose="02040503050406030204" pitchFamily="18" charset="0"/>
                              </a:rPr>
                              <m:t>0</m:t>
                            </m:r>
                          </m:e>
                          <m:e>
                            <m:r>
                              <a:rPr xmlns:a="http://schemas.openxmlformats.org/drawingml/2006/main" sz="5250" i="1">
                                <a:solidFill>
                                  <a:srgbClr val="000000"/>
                                </a:solidFill>
                                <a:latin typeface="Cambria Math" panose="02040503050406030204" pitchFamily="18" charset="0"/>
                              </a:rPr>
                              <m:t>1</m:t>
                            </m:r>
                          </m:e>
                        </m:mr>
                        <m:mr>
                          <m:e>
                            <m:r>
                              <a:rPr xmlns:a="http://schemas.openxmlformats.org/drawingml/2006/main" sz="5250" i="1">
                                <a:solidFill>
                                  <a:srgbClr val="000000"/>
                                </a:solidFill>
                                <a:latin typeface="Cambria Math" panose="02040503050406030204" pitchFamily="18" charset="0"/>
                              </a:rPr>
                              <m:t>1</m:t>
                            </m:r>
                          </m:e>
                          <m:e>
                            <m:r>
                              <a:rPr xmlns:a="http://schemas.openxmlformats.org/drawingml/2006/main" sz="5250" i="1">
                                <a:solidFill>
                                  <a:srgbClr val="000000"/>
                                </a:solidFill>
                                <a:latin typeface="Cambria Math" panose="02040503050406030204" pitchFamily="18" charset="0"/>
                              </a:rPr>
                              <m:t>0</m:t>
                            </m:r>
                          </m:e>
                        </m:mr>
                      </m:m>
                    </m:e>
                  </m:d>
                  <m:d>
                    <m:dPr>
                      <m:ctrlPr>
                        <a:rPr xmlns:a="http://schemas.openxmlformats.org/drawingml/2006/main" sz="5250" i="1">
                          <a:solidFill>
                            <a:srgbClr val="000000"/>
                          </a:solidFill>
                          <a:latin typeface="Cambria Math" panose="02040503050406030204" pitchFamily="18" charset="0"/>
                        </a:rPr>
                      </m:ctrlPr>
                    </m:dPr>
                    <m:e>
                      <m:eqArr>
                        <m:eqArrPr>
                          <m:ctrlPr>
                            <a:rPr xmlns:a="http://schemas.openxmlformats.org/drawingml/2006/main" sz="5250" i="1">
                              <a:solidFill>
                                <a:srgbClr val="000000"/>
                              </a:solidFill>
                              <a:latin typeface="Cambria Math" panose="02040503050406030204" pitchFamily="18" charset="0"/>
                            </a:rPr>
                          </m:ctrlPr>
                        </m:eqArrPr>
                        <m:e>
                          <m:r>
                            <a:rPr xmlns:a="http://schemas.openxmlformats.org/drawingml/2006/main" sz="5250" i="1">
                              <a:solidFill>
                                <a:srgbClr val="000000"/>
                              </a:solidFill>
                              <a:latin typeface="Cambria Math" panose="02040503050406030204" pitchFamily="18" charset="0"/>
                            </a:rPr>
                            <m:t>1</m:t>
                          </m:r>
                        </m:e>
                        <m:e>
                          <m:r>
                            <a:rPr xmlns:a="http://schemas.openxmlformats.org/drawingml/2006/main" sz="5250" i="1">
                              <a:solidFill>
                                <a:srgbClr val="000000"/>
                              </a:solidFill>
                              <a:latin typeface="Cambria Math" panose="02040503050406030204" pitchFamily="18" charset="0"/>
                            </a:rPr>
                            <m:t>0</m:t>
                          </m:r>
                        </m:e>
                      </m:eqArr>
                    </m:e>
                  </m:d>
                  <m:r>
                    <a:rPr xmlns:a="http://schemas.openxmlformats.org/drawingml/2006/main" sz="5250" i="1">
                      <a:solidFill>
                        <a:srgbClr val="000000"/>
                      </a:solidFill>
                      <a:latin typeface="Cambria Math" panose="02040503050406030204" pitchFamily="18" charset="0"/>
                    </a:rPr>
                    <m:t>=</m:t>
                  </m:r>
                  <m:d>
                    <m:dPr>
                      <m:ctrlPr>
                        <a:rPr xmlns:a="http://schemas.openxmlformats.org/drawingml/2006/main" sz="5250" i="1">
                          <a:solidFill>
                            <a:srgbClr val="000000"/>
                          </a:solidFill>
                          <a:latin typeface="Cambria Math" panose="02040503050406030204" pitchFamily="18" charset="0"/>
                        </a:rPr>
                      </m:ctrlPr>
                    </m:dPr>
                    <m:e>
                      <m:eqArr>
                        <m:eqArrPr>
                          <m:ctrlPr>
                            <a:rPr xmlns:a="http://schemas.openxmlformats.org/drawingml/2006/main" sz="5250" i="1">
                              <a:solidFill>
                                <a:srgbClr val="000000"/>
                              </a:solidFill>
                              <a:latin typeface="Cambria Math" panose="02040503050406030204" pitchFamily="18" charset="0"/>
                            </a:rPr>
                          </m:ctrlPr>
                        </m:eqArrPr>
                        <m:e>
                          <m:r>
                            <a:rPr xmlns:a="http://schemas.openxmlformats.org/drawingml/2006/main" sz="5250" i="1">
                              <a:solidFill>
                                <a:srgbClr val="000000"/>
                              </a:solidFill>
                              <a:latin typeface="Cambria Math" panose="02040503050406030204" pitchFamily="18" charset="0"/>
                            </a:rPr>
                            <m:t>0</m:t>
                          </m:r>
                        </m:e>
                        <m:e>
                          <m:r>
                            <a:rPr xmlns:a="http://schemas.openxmlformats.org/drawingml/2006/main" sz="5250" i="1">
                              <a:solidFill>
                                <a:srgbClr val="000000"/>
                              </a:solidFill>
                              <a:latin typeface="Cambria Math" panose="02040503050406030204" pitchFamily="18" charset="0"/>
                            </a:rPr>
                            <m:t>1</m:t>
                          </m:r>
                        </m:e>
                      </m:eqArr>
                    </m:e>
                  </m:d>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0</m:t>
                  </m:r>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0</m:t>
                  </m:r>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1</m:t>
                  </m:r>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1</m:t>
                  </m:r>
                  <m:r>
                    <a:rPr xmlns:a="http://schemas.openxmlformats.org/drawingml/2006/main" sz="5250" i="1">
                      <a:solidFill>
                        <a:srgbClr val="000000"/>
                      </a:solidFill>
                      <a:latin typeface="Cambria Math" panose="02040503050406030204" pitchFamily="18" charset="0"/>
                    </a:rPr>
                    <m:t>⟩</m:t>
                  </m:r>
                </m:oMath>
              </m:oMathPara>
            </a14:m>
          </a:p>
          <a:p>
            <a:pPr marL="0" indent="0" defTabSz="2243327">
              <a:spcBef>
                <a:spcPts val="2200"/>
              </a:spcBef>
              <a:buClrTx/>
              <a:buSzTx/>
              <a:buNone/>
              <a:defRPr sz="4324"/>
            </a:pPr>
            <a14:m>
              <m:oMathPara>
                <m:oMathParaPr>
                  <m:jc m:val="left"/>
                </m:oMathParaPr>
                <m:oMath>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α</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0,</m:t>
                  </m:r>
                  <m:r>
                    <a:rPr xmlns:a="http://schemas.openxmlformats.org/drawingml/2006/main" sz="5600" i="1">
                      <a:solidFill>
                        <a:srgbClr val="000000"/>
                      </a:solidFill>
                      <a:latin typeface="Cambria Math" panose="02040503050406030204" pitchFamily="18" charset="0"/>
                    </a:rPr>
                    <m:t>β</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1</m:t>
                  </m:r>
                </m:oMath>
              </m:oMathPara>
            </a14:m>
          </a:p>
          <a:p>
            <a:pPr marL="0" indent="0" defTabSz="2243327">
              <a:spcBef>
                <a:spcPts val="2200"/>
              </a:spcBef>
              <a:buClrTx/>
              <a:buSzTx/>
              <a:buNone/>
              <a:defRPr sz="4324"/>
            </a:pPr>
            <a14:m>
              <m:oMathPara>
                <m:oMathParaPr>
                  <m:jc m:val="left"/>
                </m:oMathParaPr>
                <m:oMath>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α</m:t>
                  </m:r>
                  <m:sSup>
                    <m:e>
                      <m:r>
                        <a:rPr xmlns:a="http://schemas.openxmlformats.org/drawingml/2006/main" sz="5500" i="1">
                          <a:solidFill>
                            <a:srgbClr val="000000"/>
                          </a:solidFill>
                          <a:latin typeface="Cambria Math" panose="02040503050406030204" pitchFamily="18" charset="0"/>
                        </a:rPr>
                        <m:t>|</m:t>
                      </m:r>
                    </m:e>
                    <m:sup>
                      <m:r>
                        <a:rPr xmlns:a="http://schemas.openxmlformats.org/drawingml/2006/main" sz="5500" i="1">
                          <a:solidFill>
                            <a:srgbClr val="000000"/>
                          </a:solidFill>
                          <a:latin typeface="Cambria Math" panose="02040503050406030204" pitchFamily="18" charset="0"/>
                        </a:rPr>
                        <m:t>2</m:t>
                      </m:r>
                    </m:sup>
                  </m:sSup>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0,</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β</m:t>
                  </m:r>
                  <m:sSup>
                    <m:e>
                      <m:r>
                        <a:rPr xmlns:a="http://schemas.openxmlformats.org/drawingml/2006/main" sz="5500" i="1">
                          <a:solidFill>
                            <a:srgbClr val="000000"/>
                          </a:solidFill>
                          <a:latin typeface="Cambria Math" panose="02040503050406030204" pitchFamily="18" charset="0"/>
                        </a:rPr>
                        <m:t>|</m:t>
                      </m:r>
                    </m:e>
                    <m:sup>
                      <m:r>
                        <a:rPr xmlns:a="http://schemas.openxmlformats.org/drawingml/2006/main" sz="5500" i="1">
                          <a:solidFill>
                            <a:srgbClr val="000000"/>
                          </a:solidFill>
                          <a:latin typeface="Cambria Math" panose="02040503050406030204" pitchFamily="18" charset="0"/>
                        </a:rPr>
                        <m:t>2</m:t>
                      </m:r>
                    </m:sup>
                  </m:sSup>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1</m:t>
                  </m:r>
                </m:oMath>
              </m:oMathPara>
            </a14:m>
          </a:p>
          <a:p>
            <a:pPr marL="0" indent="0" algn="ctr" defTabSz="2243271">
              <a:lnSpc>
                <a:spcPct val="90000"/>
              </a:lnSpc>
              <a:spcBef>
                <a:spcPts val="9200"/>
              </a:spcBef>
              <a:buClrTx/>
              <a:buSzTx/>
              <a:buNone/>
              <a:defRPr spc="-320" sz="10672">
                <a:gradFill flip="none" rotWithShape="1">
                  <a:gsLst>
                    <a:gs pos="0">
                      <a:srgbClr val="1E98FD"/>
                    </a:gs>
                    <a:gs pos="100000">
                      <a:srgbClr val="FF00F7"/>
                    </a:gs>
                  </a:gsLst>
                  <a:lin ang="3960000" scaled="0"/>
                </a:gradFill>
                <a:latin typeface="+mn-lt"/>
                <a:ea typeface="+mn-ea"/>
                <a:cs typeface="+mn-cs"/>
                <a:sym typeface="Graphik Semibold"/>
              </a:defRPr>
            </a:pPr>
            <a:r>
              <a:rPr u="sng">
                <a:hlinkClick r:id="rId3" invalidUrl="" action="" tgtFrame="" tooltip="" history="1" highlightClick="0" endSnd="0"/>
              </a:rPr>
              <a:t>Demo</a:t>
            </a:r>
          </a:p>
        </p:txBody>
      </p:sp>
      <p:pic>
        <p:nvPicPr>
          <p:cNvPr id="253" name="Image" descr="Image"/>
          <p:cNvPicPr>
            <a:picLocks noChangeAspect="1"/>
          </p:cNvPicPr>
          <p:nvPr/>
        </p:nvPicPr>
        <p:blipFill>
          <a:blip r:embed="rId4">
            <a:extLst/>
          </a:blip>
          <a:srcRect l="0" t="0" r="34204" b="32319"/>
          <a:stretch>
            <a:fillRect/>
          </a:stretch>
        </p:blipFill>
        <p:spPr>
          <a:xfrm>
            <a:off x="18932543" y="2643465"/>
            <a:ext cx="3158932" cy="1833376"/>
          </a:xfrm>
          <a:prstGeom prst="rect">
            <a:avLst/>
          </a:prstGeom>
          <a:ln w="12700">
            <a:miter lim="400000"/>
          </a:ln>
        </p:spPr>
      </p:pic>
      <p:pic>
        <p:nvPicPr>
          <p:cNvPr id="254" name="Image" descr="Image"/>
          <p:cNvPicPr>
            <a:picLocks noChangeAspect="1"/>
          </p:cNvPicPr>
          <p:nvPr/>
        </p:nvPicPr>
        <p:blipFill>
          <a:blip r:embed="rId5">
            <a:extLst/>
          </a:blip>
          <a:stretch>
            <a:fillRect/>
          </a:stretch>
        </p:blipFill>
        <p:spPr>
          <a:xfrm>
            <a:off x="16810104" y="5651465"/>
            <a:ext cx="4178014" cy="4800272"/>
          </a:xfrm>
          <a:prstGeom prst="rect">
            <a:avLst/>
          </a:prstGeom>
          <a:ln w="12700">
            <a:miter lim="400000"/>
          </a:ln>
        </p:spPr>
      </p:pic>
      <p:sp>
        <p:nvSpPr>
          <p:cNvPr id="255" name="Source"/>
          <p:cNvSpPr txBox="1"/>
          <p:nvPr/>
        </p:nvSpPr>
        <p:spPr>
          <a:xfrm>
            <a:off x="14222894" y="11457109"/>
            <a:ext cx="3294431" cy="1399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pc="-231" sz="7700" u="sng">
                <a:gradFill flip="none" rotWithShape="1">
                  <a:gsLst>
                    <a:gs pos="0">
                      <a:srgbClr val="FF00D8"/>
                    </a:gs>
                    <a:gs pos="100000">
                      <a:srgbClr val="FF542E"/>
                    </a:gs>
                  </a:gsLst>
                  <a:lin ang="3960000" scaled="0"/>
                </a:gradFill>
                <a:latin typeface="+mn-lt"/>
                <a:ea typeface="+mn-ea"/>
                <a:cs typeface="+mn-cs"/>
                <a:sym typeface="Graphik Semibold"/>
                <a:hlinkClick r:id="rId6" invalidUrl="" action="" tgtFrame="" tooltip="" history="1" highlightClick="0" endSnd="0"/>
              </a:defRPr>
            </a:lvl1pPr>
          </a:lstStyle>
          <a:p>
            <a:pPr>
              <a:defRPr u="none"/>
            </a:pPr>
            <a:r>
              <a:rPr u="sng">
                <a:hlinkClick r:id="rId6" invalidUrl="" action="" tgtFrame="" tooltip="" history="1" highlightClick="0" endSnd="0"/>
              </a:rPr>
              <a:t>Source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53"/>
                                        </p:tgtEl>
                                        <p:attrNameLst>
                                          <p:attrName>style.visibility</p:attrName>
                                        </p:attrNameLst>
                                      </p:cBhvr>
                                      <p:to>
                                        <p:strVal val="visible"/>
                                      </p:to>
                                    </p:set>
                                    <p:animEffect filter="fade" transition="in">
                                      <p:cBhvr>
                                        <p:cTn id="7" dur="10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252">
                                            <p:bg/>
                                          </p:spTgt>
                                        </p:tgtEl>
                                        <p:attrNameLst>
                                          <p:attrName>style.visibility</p:attrName>
                                        </p:attrNameLst>
                                      </p:cBhvr>
                                      <p:to>
                                        <p:strVal val="visible"/>
                                      </p:to>
                                    </p:set>
                                    <p:animEffect filter="fade" transition="in">
                                      <p:cBhvr>
                                        <p:cTn id="12" dur="200"/>
                                        <p:tgtEl>
                                          <p:spTgt spid="252">
                                            <p:bg/>
                                          </p:spTgt>
                                        </p:tgtEl>
                                      </p:cBhvr>
                                    </p:animEffect>
                                  </p:childTnLst>
                                </p:cTn>
                              </p:par>
                              <p:par>
                                <p:cTn id="13" presetClass="entr" nodeType="withEffect" presetSubtype="0" presetID="10" grpId="2" fill="hold">
                                  <p:stCondLst>
                                    <p:cond delay="0"/>
                                  </p:stCondLst>
                                  <p:iterate type="el" backwards="0">
                                    <p:tmAbs val="0"/>
                                  </p:iterate>
                                  <p:childTnLst>
                                    <p:set>
                                      <p:cBhvr>
                                        <p:cTn id="14" fill="hold"/>
                                        <p:tgtEl>
                                          <p:spTgt spid="252">
                                            <p:txEl>
                                              <p:pRg st="0" end="0"/>
                                            </p:txEl>
                                          </p:spTgt>
                                        </p:tgtEl>
                                        <p:attrNameLst>
                                          <p:attrName>style.visibility</p:attrName>
                                        </p:attrNameLst>
                                      </p:cBhvr>
                                      <p:to>
                                        <p:strVal val="visible"/>
                                      </p:to>
                                    </p:set>
                                    <p:animEffect filter="fade" transition="in">
                                      <p:cBhvr>
                                        <p:cTn id="15" dur="200"/>
                                        <p:tgtEl>
                                          <p:spTgt spid="25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2" fill="hold">
                                  <p:stCondLst>
                                    <p:cond delay="0"/>
                                  </p:stCondLst>
                                  <p:iterate type="el" backwards="0">
                                    <p:tmAbs val="0"/>
                                  </p:iterate>
                                  <p:childTnLst>
                                    <p:set>
                                      <p:cBhvr>
                                        <p:cTn id="19" fill="hold"/>
                                        <p:tgtEl>
                                          <p:spTgt spid="252">
                                            <p:txEl>
                                              <p:pRg st="1" end="1"/>
                                            </p:txEl>
                                          </p:spTgt>
                                        </p:tgtEl>
                                        <p:attrNameLst>
                                          <p:attrName>style.visibility</p:attrName>
                                        </p:attrNameLst>
                                      </p:cBhvr>
                                      <p:to>
                                        <p:strVal val="visible"/>
                                      </p:to>
                                    </p:set>
                                    <p:animEffect filter="fade" transition="in">
                                      <p:cBhvr>
                                        <p:cTn id="20" dur="200"/>
                                        <p:tgtEl>
                                          <p:spTgt spid="25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2" fill="hold">
                                  <p:stCondLst>
                                    <p:cond delay="0"/>
                                  </p:stCondLst>
                                  <p:iterate type="el" backwards="0">
                                    <p:tmAbs val="0"/>
                                  </p:iterate>
                                  <p:childTnLst>
                                    <p:set>
                                      <p:cBhvr>
                                        <p:cTn id="24" fill="hold"/>
                                        <p:tgtEl>
                                          <p:spTgt spid="252">
                                            <p:txEl>
                                              <p:pRg st="2" end="2"/>
                                            </p:txEl>
                                          </p:spTgt>
                                        </p:tgtEl>
                                        <p:attrNameLst>
                                          <p:attrName>style.visibility</p:attrName>
                                        </p:attrNameLst>
                                      </p:cBhvr>
                                      <p:to>
                                        <p:strVal val="visible"/>
                                      </p:to>
                                    </p:set>
                                    <p:animEffect filter="fade" transition="in">
                                      <p:cBhvr>
                                        <p:cTn id="25" dur="200"/>
                                        <p:tgtEl>
                                          <p:spTgt spid="25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2" fill="hold">
                                  <p:stCondLst>
                                    <p:cond delay="0"/>
                                  </p:stCondLst>
                                  <p:iterate type="el" backwards="0">
                                    <p:tmAbs val="0"/>
                                  </p:iterate>
                                  <p:childTnLst>
                                    <p:set>
                                      <p:cBhvr>
                                        <p:cTn id="29" fill="hold"/>
                                        <p:tgtEl>
                                          <p:spTgt spid="252">
                                            <p:txEl>
                                              <p:pRg st="3" end="3"/>
                                            </p:txEl>
                                          </p:spTgt>
                                        </p:tgtEl>
                                        <p:attrNameLst>
                                          <p:attrName>style.visibility</p:attrName>
                                        </p:attrNameLst>
                                      </p:cBhvr>
                                      <p:to>
                                        <p:strVal val="visible"/>
                                      </p:to>
                                    </p:set>
                                    <p:animEffect filter="fade" transition="in">
                                      <p:cBhvr>
                                        <p:cTn id="30" dur="200"/>
                                        <p:tgtEl>
                                          <p:spTgt spid="252">
                                            <p:txEl>
                                              <p:pRg st="3" end="3"/>
                                            </p:txEl>
                                          </p:spTgt>
                                        </p:tgtEl>
                                      </p:cBhvr>
                                    </p:animEffect>
                                  </p:childTnLst>
                                </p:cTn>
                              </p:par>
                            </p:childTnLst>
                          </p:cTn>
                        </p:par>
                        <p:par>
                          <p:cTn id="31" fill="hold">
                            <p:stCondLst>
                              <p:cond delay="200"/>
                            </p:stCondLst>
                            <p:childTnLst>
                              <p:par>
                                <p:cTn id="32" presetClass="entr" nodeType="afterEffect" presetID="10" grpId="2" fill="hold">
                                  <p:stCondLst>
                                    <p:cond delay="0"/>
                                  </p:stCondLst>
                                  <p:iterate type="el" backwards="0">
                                    <p:tmAbs val="0"/>
                                  </p:iterate>
                                  <p:childTnLst>
                                    <p:set>
                                      <p:cBhvr>
                                        <p:cTn id="33" fill="hold"/>
                                        <p:tgtEl>
                                          <p:spTgt spid="252">
                                            <p:txEl>
                                              <p:pRg st="4" end="4"/>
                                            </p:txEl>
                                          </p:spTgt>
                                        </p:tgtEl>
                                        <p:attrNameLst>
                                          <p:attrName>style.visibility</p:attrName>
                                        </p:attrNameLst>
                                      </p:cBhvr>
                                      <p:to>
                                        <p:strVal val="visible"/>
                                      </p:to>
                                    </p:set>
                                    <p:animEffect filter="fade" transition="in">
                                      <p:cBhvr>
                                        <p:cTn id="34" dur="200"/>
                                        <p:tgtEl>
                                          <p:spTgt spid="252">
                                            <p:txEl>
                                              <p:pRg st="4" end="4"/>
                                            </p:txEl>
                                          </p:spTgt>
                                        </p:tgtEl>
                                      </p:cBhvr>
                                    </p:animEffect>
                                  </p:childTnLst>
                                </p:cTn>
                              </p:par>
                            </p:childTnLst>
                          </p:cTn>
                        </p:par>
                        <p:par>
                          <p:cTn id="35" fill="hold">
                            <p:stCondLst>
                              <p:cond delay="400"/>
                            </p:stCondLst>
                            <p:childTnLst>
                              <p:par>
                                <p:cTn id="36" presetClass="entr" nodeType="afterEffect" presetSubtype="0" presetID="1" grpId="3" fill="hold">
                                  <p:stCondLst>
                                    <p:cond delay="0"/>
                                  </p:stCondLst>
                                  <p:iterate type="el" backwards="0">
                                    <p:tmAbs val="0"/>
                                  </p:iterate>
                                  <p:childTnLst>
                                    <p:set>
                                      <p:cBhvr>
                                        <p:cTn id="37" fill="hold"/>
                                        <p:tgtEl>
                                          <p:spTgt spid="254"/>
                                        </p:tgtEl>
                                        <p:attrNameLst>
                                          <p:attrName>style.visibility</p:attrName>
                                        </p:attrNameLst>
                                      </p:cBhvr>
                                      <p:to>
                                        <p:strVal val="visible"/>
                                      </p:to>
                                    </p:set>
                                  </p:childTnLst>
                                </p:cTn>
                              </p:par>
                            </p:childTnLst>
                          </p:cTn>
                        </p:par>
                        <p:par>
                          <p:cTn id="38" fill="hold">
                            <p:stCondLst>
                              <p:cond delay="400"/>
                            </p:stCondLst>
                            <p:childTnLst>
                              <p:par>
                                <p:cTn id="39" presetClass="entr" nodeType="afterEffect" presetID="10" grpId="2" fill="hold">
                                  <p:stCondLst>
                                    <p:cond delay="0"/>
                                  </p:stCondLst>
                                  <p:iterate type="el" backwards="0">
                                    <p:tmAbs val="0"/>
                                  </p:iterate>
                                  <p:childTnLst>
                                    <p:set>
                                      <p:cBhvr>
                                        <p:cTn id="40" fill="hold"/>
                                        <p:tgtEl>
                                          <p:spTgt spid="252">
                                            <p:txEl>
                                              <p:pRg st="5" end="5"/>
                                            </p:txEl>
                                          </p:spTgt>
                                        </p:tgtEl>
                                        <p:attrNameLst>
                                          <p:attrName>style.visibility</p:attrName>
                                        </p:attrNameLst>
                                      </p:cBhvr>
                                      <p:to>
                                        <p:strVal val="visible"/>
                                      </p:to>
                                    </p:set>
                                    <p:animEffect filter="fade" transition="in">
                                      <p:cBhvr>
                                        <p:cTn id="41" dur="200"/>
                                        <p:tgtEl>
                                          <p:spTgt spid="252">
                                            <p:txEl>
                                              <p:pRg st="5" end="5"/>
                                            </p:txEl>
                                          </p:spTgt>
                                        </p:tgtEl>
                                      </p:cBhvr>
                                    </p:animEffect>
                                  </p:childTnLst>
                                </p:cTn>
                              </p:par>
                            </p:childTnLst>
                          </p:cTn>
                        </p:par>
                        <p:par>
                          <p:cTn id="42" fill="hold">
                            <p:stCondLst>
                              <p:cond delay="600"/>
                            </p:stCondLst>
                            <p:childTnLst>
                              <p:par>
                                <p:cTn id="43" presetClass="entr" nodeType="afterEffect" presetID="10" grpId="4" fill="hold">
                                  <p:stCondLst>
                                    <p:cond delay="0"/>
                                  </p:stCondLst>
                                  <p:iterate type="el" backwards="0">
                                    <p:tmAbs val="0"/>
                                  </p:iterate>
                                  <p:childTnLst>
                                    <p:set>
                                      <p:cBhvr>
                                        <p:cTn id="44" fill="hold"/>
                                        <p:tgtEl>
                                          <p:spTgt spid="255"/>
                                        </p:tgtEl>
                                        <p:attrNameLst>
                                          <p:attrName>style.visibility</p:attrName>
                                        </p:attrNameLst>
                                      </p:cBhvr>
                                      <p:to>
                                        <p:strVal val="visible"/>
                                      </p:to>
                                    </p:set>
                                    <p:animEffect filter="fade" transition="in">
                                      <p:cBhvr>
                                        <p:cTn id="45"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52" grpId="2"/>
      <p:bldP build="whole" bldLvl="1" animBg="1" rev="0" advAuto="0" spid="255" grpId="4"/>
      <p:bldP build="whole" bldLvl="1" animBg="1" rev="0" advAuto="0" spid="254" grpId="3"/>
      <p:bldP build="whole" bldLvl="1" animBg="1" rev="0" advAuto="0" spid="253"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Multi and Two-qubit system"/>
          <p:cNvSpPr txBox="1"/>
          <p:nvPr>
            <p:ph type="title"/>
          </p:nvPr>
        </p:nvSpPr>
        <p:spPr>
          <a:xfrm>
            <a:off x="1270000" y="838200"/>
            <a:ext cx="21844000" cy="1549400"/>
          </a:xfrm>
          <a:prstGeom prst="rect">
            <a:avLst/>
          </a:prstGeom>
        </p:spPr>
        <p:txBody>
          <a:bodyPr/>
          <a:lstStyle>
            <a:lvl1pPr>
              <a:defRPr spc="-249" sz="8300"/>
            </a:lvl1pPr>
          </a:lstStyle>
          <a:p>
            <a:pPr/>
            <a:r>
              <a:t>Multi and Two-qubit system</a:t>
            </a:r>
          </a:p>
        </p:txBody>
      </p:sp>
      <p:sp>
        <p:nvSpPr>
          <p:cNvPr id="260" name="For   qubits the complex vector space has dimensions   - grows exponentially with the number of qubits…"/>
          <p:cNvSpPr txBox="1"/>
          <p:nvPr>
            <p:ph type="body" idx="1"/>
          </p:nvPr>
        </p:nvSpPr>
        <p:spPr>
          <a:xfrm>
            <a:off x="1270000" y="2601917"/>
            <a:ext cx="22306427" cy="10376057"/>
          </a:xfrm>
          <a:prstGeom prst="rect">
            <a:avLst/>
          </a:prstGeom>
        </p:spPr>
        <p:txBody>
          <a:bodyPr/>
          <a:lstStyle/>
          <a:p>
            <a:pPr marL="383010" indent="-383010" defTabSz="1706879">
              <a:spcBef>
                <a:spcPts val="1600"/>
              </a:spcBef>
              <a:defRPr sz="3289"/>
            </a:pPr>
            <a:r>
              <a:t>For </a:t>
            </a:r>
            <a14:m>
              <m:oMath>
                <m:r>
                  <a:rPr xmlns:a="http://schemas.openxmlformats.org/drawingml/2006/main" sz="4350" i="1">
                    <a:solidFill>
                      <a:srgbClr val="000000"/>
                    </a:solidFill>
                    <a:latin typeface="Cambria Math" panose="02040503050406030204" pitchFamily="18" charset="0"/>
                  </a:rPr>
                  <m:t>n</m:t>
                </m:r>
              </m:oMath>
            </a14:m>
            <a:r>
              <a:t> qubits the complex vector space has dimensions </a:t>
            </a:r>
            <a14:m>
              <m:oMath>
                <m:r>
                  <a:rPr xmlns:a="http://schemas.openxmlformats.org/drawingml/2006/main" sz="4050" i="1">
                    <a:solidFill>
                      <a:srgbClr val="000000"/>
                    </a:solidFill>
                    <a:latin typeface="Cambria Math" panose="02040503050406030204" pitchFamily="18" charset="0"/>
                  </a:rPr>
                  <m:t>d</m:t>
                </m:r>
                <m:r>
                  <a:rPr xmlns:a="http://schemas.openxmlformats.org/drawingml/2006/main" sz="4050" i="1">
                    <a:solidFill>
                      <a:srgbClr val="000000"/>
                    </a:solidFill>
                    <a:latin typeface="Cambria Math" panose="02040503050406030204" pitchFamily="18" charset="0"/>
                  </a:rPr>
                  <m:t>=</m:t>
                </m:r>
                <m:sSup>
                  <m:e>
                    <m:r>
                      <a:rPr xmlns:a="http://schemas.openxmlformats.org/drawingml/2006/main" sz="4050" i="1">
                        <a:solidFill>
                          <a:srgbClr val="000000"/>
                        </a:solidFill>
                        <a:latin typeface="Cambria Math" panose="02040503050406030204" pitchFamily="18" charset="0"/>
                      </a:rPr>
                      <m:t>2</m:t>
                    </m:r>
                  </m:e>
                  <m:sup>
                    <m:r>
                      <a:rPr xmlns:a="http://schemas.openxmlformats.org/drawingml/2006/main" sz="4050" i="1">
                        <a:solidFill>
                          <a:srgbClr val="000000"/>
                        </a:solidFill>
                        <a:latin typeface="Cambria Math" panose="02040503050406030204" pitchFamily="18" charset="0"/>
                      </a:rPr>
                      <m:t>n</m:t>
                    </m:r>
                  </m:sup>
                </m:sSup>
              </m:oMath>
            </a14:m>
            <a:r>
              <a:t> - grows exponentially with the number of qubits</a:t>
            </a:r>
          </a:p>
          <a:p>
            <a:pPr marL="383010" indent="-383010" defTabSz="1706879">
              <a:spcBef>
                <a:spcPts val="1600"/>
              </a:spcBef>
              <a:defRPr sz="3289"/>
            </a:pPr>
            <a:r>
              <a:t>The basis vectors for the 2-qubit system are formed using the tensor product of basis vectors for a single qubit:</a:t>
            </a:r>
            <a14:m>
              <m:oMath>
                <m:m>
                  <m:mPr>
                    <m:ctrlPr>
                      <a:rPr xmlns:a="http://schemas.openxmlformats.org/drawingml/2006/main" sz="40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0</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0</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00</m:t>
                      </m:r>
                      <m:r>
                        <a:rPr xmlns:a="http://schemas.openxmlformats.org/drawingml/2006/main" sz="4000" i="1">
                          <a:solidFill>
                            <a:srgbClr val="000000"/>
                          </a:solidFill>
                          <a:latin typeface="Cambria Math" panose="02040503050406030204" pitchFamily="18" charset="0"/>
                        </a:rPr>
                        <m:t>⟩</m:t>
                      </m:r>
                    </m:e>
                    <m:e>
                      <m:r>
                        <a:rPr xmlns:a="http://schemas.openxmlformats.org/drawingml/2006/main" sz="4000" i="1">
                          <a:solidFill>
                            <a:srgbClr val="000000"/>
                          </a:solidFill>
                          <a:latin typeface="Cambria Math" panose="02040503050406030204" pitchFamily="18" charset="0"/>
                        </a:rPr>
                        <m:t>=</m:t>
                      </m:r>
                      <m:d>
                        <m:dPr>
                          <m:ctrlPr>
                            <a:rPr xmlns:a="http://schemas.openxmlformats.org/drawingml/2006/main" sz="4000" i="1">
                              <a:solidFill>
                                <a:srgbClr val="000000"/>
                              </a:solidFill>
                              <a:latin typeface="Cambria Math" panose="02040503050406030204" pitchFamily="18" charset="0"/>
                            </a:rPr>
                          </m:ctrlPr>
                        </m:dPr>
                        <m:e>
                          <m:argPr>
                            <m:scrLvl m:val="0"/>
                          </m:argPr>
                          <m:eqArr>
                            <m:eqArrPr>
                              <m:ctrlPr>
                                <a:rPr xmlns:a="http://schemas.openxmlformats.org/drawingml/2006/main" sz="4000" i="1">
                                  <a:solidFill>
                                    <a:srgbClr val="000000"/>
                                  </a:solidFill>
                                  <a:latin typeface="Cambria Math" panose="02040503050406030204" pitchFamily="18" charset="0"/>
                                </a:rPr>
                              </m:ctrlPr>
                            </m:eqArrPr>
                            <m:e>
                              <m:r>
                                <a:rPr xmlns:a="http://schemas.openxmlformats.org/drawingml/2006/main" sz="4000" i="1">
                                  <a:solidFill>
                                    <a:srgbClr val="000000"/>
                                  </a:solidFill>
                                  <a:latin typeface="Cambria Math" panose="02040503050406030204" pitchFamily="18" charset="0"/>
                                </a:rPr>
                                <m:t>1</m:t>
                              </m:r>
                              <m:r>
                                <a:rPr xmlns:a="http://schemas.openxmlformats.org/drawingml/2006/main" sz="4000" i="1">
                                  <a:solidFill>
                                    <a:srgbClr val="000000"/>
                                  </a:solidFill>
                                  <a:latin typeface="Cambria Math" panose="02040503050406030204" pitchFamily="18" charset="0"/>
                                </a:rPr>
                                <m:t>(</m:t>
                              </m:r>
                              <m:eqArr>
                                <m:eqArrPr>
                                  <m:ctrlPr>
                                    <a:rPr xmlns:a="http://schemas.openxmlformats.org/drawingml/2006/main" sz="4000" i="1">
                                      <a:solidFill>
                                        <a:srgbClr val="000000"/>
                                      </a:solidFill>
                                      <a:latin typeface="Cambria Math" panose="02040503050406030204" pitchFamily="18" charset="0"/>
                                    </a:rPr>
                                  </m:ctrlPr>
                                </m:eqArrPr>
                                <m:e>
                                  <m:r>
                                    <a:rPr xmlns:a="http://schemas.openxmlformats.org/drawingml/2006/main" sz="4000" i="1">
                                      <a:solidFill>
                                        <a:srgbClr val="000000"/>
                                      </a:solidFill>
                                      <a:latin typeface="Cambria Math" panose="02040503050406030204" pitchFamily="18" charset="0"/>
                                    </a:rPr>
                                    <m:t>1</m:t>
                                  </m:r>
                                </m:e>
                                <m:e>
                                  <m:r>
                                    <a:rPr xmlns:a="http://schemas.openxmlformats.org/drawingml/2006/main" sz="4000" i="1">
                                      <a:solidFill>
                                        <a:srgbClr val="000000"/>
                                      </a:solidFill>
                                      <a:latin typeface="Cambria Math" panose="02040503050406030204" pitchFamily="18" charset="0"/>
                                    </a:rPr>
                                    <m:t>0</m:t>
                                  </m:r>
                                </m:e>
                              </m:eqArr>
                              <m:r>
                                <a:rPr xmlns:a="http://schemas.openxmlformats.org/drawingml/2006/main" sz="4000" i="1">
                                  <a:solidFill>
                                    <a:srgbClr val="000000"/>
                                  </a:solidFill>
                                  <a:latin typeface="Cambria Math" panose="02040503050406030204" pitchFamily="18" charset="0"/>
                                </a:rPr>
                                <m:t>)</m:t>
                              </m:r>
                            </m:e>
                            <m:e>
                              <m:r>
                                <a:rPr xmlns:a="http://schemas.openxmlformats.org/drawingml/2006/main" sz="4000" i="1">
                                  <a:solidFill>
                                    <a:srgbClr val="000000"/>
                                  </a:solidFill>
                                  <a:latin typeface="Cambria Math" panose="02040503050406030204" pitchFamily="18" charset="0"/>
                                </a:rPr>
                                <m:t>0</m:t>
                              </m:r>
                              <m:r>
                                <a:rPr xmlns:a="http://schemas.openxmlformats.org/drawingml/2006/main" sz="4000" i="1">
                                  <a:solidFill>
                                    <a:srgbClr val="000000"/>
                                  </a:solidFill>
                                  <a:latin typeface="Cambria Math" panose="02040503050406030204" pitchFamily="18" charset="0"/>
                                </a:rPr>
                                <m:t>(</m:t>
                              </m:r>
                              <m:eqArr>
                                <m:eqArrPr>
                                  <m:ctrlPr>
                                    <a:rPr xmlns:a="http://schemas.openxmlformats.org/drawingml/2006/main" sz="4000" i="1">
                                      <a:solidFill>
                                        <a:srgbClr val="000000"/>
                                      </a:solidFill>
                                      <a:latin typeface="Cambria Math" panose="02040503050406030204" pitchFamily="18" charset="0"/>
                                    </a:rPr>
                                  </m:ctrlPr>
                                </m:eqArrPr>
                                <m:e>
                                  <m:r>
                                    <a:rPr xmlns:a="http://schemas.openxmlformats.org/drawingml/2006/main" sz="4000" i="1">
                                      <a:solidFill>
                                        <a:srgbClr val="000000"/>
                                      </a:solidFill>
                                      <a:latin typeface="Cambria Math" panose="02040503050406030204" pitchFamily="18" charset="0"/>
                                    </a:rPr>
                                    <m:t>1</m:t>
                                  </m:r>
                                </m:e>
                                <m:e>
                                  <m:r>
                                    <a:rPr xmlns:a="http://schemas.openxmlformats.org/drawingml/2006/main" sz="4000" i="1">
                                      <a:solidFill>
                                        <a:srgbClr val="000000"/>
                                      </a:solidFill>
                                      <a:latin typeface="Cambria Math" panose="02040503050406030204" pitchFamily="18" charset="0"/>
                                    </a:rPr>
                                    <m:t>0</m:t>
                                  </m:r>
                                </m:e>
                              </m:eqArr>
                              <m:r>
                                <a:rPr xmlns:a="http://schemas.openxmlformats.org/drawingml/2006/main" sz="4000" i="1">
                                  <a:solidFill>
                                    <a:srgbClr val="000000"/>
                                  </a:solidFill>
                                  <a:latin typeface="Cambria Math" panose="02040503050406030204" pitchFamily="18" charset="0"/>
                                </a:rPr>
                                <m:t>)</m:t>
                              </m:r>
                            </m:e>
                          </m:eqArr>
                        </m:e>
                      </m:d>
                      <m:r>
                        <a:rPr xmlns:a="http://schemas.openxmlformats.org/drawingml/2006/main" sz="4000" i="1">
                          <a:solidFill>
                            <a:srgbClr val="000000"/>
                          </a:solidFill>
                          <a:latin typeface="Cambria Math" panose="02040503050406030204" pitchFamily="18" charset="0"/>
                        </a:rPr>
                        <m:t>=</m:t>
                      </m:r>
                      <m:d>
                        <m:dPr>
                          <m:ctrlPr>
                            <a:rPr xmlns:a="http://schemas.openxmlformats.org/drawingml/2006/main" sz="4000" i="1">
                              <a:solidFill>
                                <a:srgbClr val="000000"/>
                              </a:solidFill>
                              <a:latin typeface="Cambria Math" panose="02040503050406030204" pitchFamily="18" charset="0"/>
                            </a:rPr>
                          </m:ctrlPr>
                        </m:dPr>
                        <m:e>
                          <m:argPr>
                            <m:scrLvl m:val="0"/>
                          </m:argPr>
                          <m:eqArr>
                            <m:eqArrPr>
                              <m:ctrlPr>
                                <a:rPr xmlns:a="http://schemas.openxmlformats.org/drawingml/2006/main" sz="4000" i="1">
                                  <a:solidFill>
                                    <a:srgbClr val="000000"/>
                                  </a:solidFill>
                                  <a:latin typeface="Cambria Math" panose="02040503050406030204" pitchFamily="18" charset="0"/>
                                </a:rPr>
                              </m:ctrlPr>
                            </m:eqArrPr>
                            <m:e>
                              <m:r>
                                <a:rPr xmlns:a="http://schemas.openxmlformats.org/drawingml/2006/main" sz="4000" i="1">
                                  <a:solidFill>
                                    <a:srgbClr val="000000"/>
                                  </a:solidFill>
                                  <a:latin typeface="Cambria Math" panose="02040503050406030204" pitchFamily="18" charset="0"/>
                                </a:rPr>
                                <m:t>1</m:t>
                              </m:r>
                            </m:e>
                            <m:e>
                              <m:r>
                                <a:rPr xmlns:a="http://schemas.openxmlformats.org/drawingml/2006/main" sz="4000" i="1">
                                  <a:solidFill>
                                    <a:srgbClr val="000000"/>
                                  </a:solidFill>
                                  <a:latin typeface="Cambria Math" panose="02040503050406030204" pitchFamily="18" charset="0"/>
                                </a:rPr>
                                <m:t>0</m:t>
                              </m:r>
                            </m:e>
                            <m:e>
                              <m:r>
                                <a:rPr xmlns:a="http://schemas.openxmlformats.org/drawingml/2006/main" sz="4000" i="1">
                                  <a:solidFill>
                                    <a:srgbClr val="000000"/>
                                  </a:solidFill>
                                  <a:latin typeface="Cambria Math" panose="02040503050406030204" pitchFamily="18" charset="0"/>
                                </a:rPr>
                                <m:t>0</m:t>
                              </m:r>
                            </m:e>
                            <m:e>
                              <m:r>
                                <a:rPr xmlns:a="http://schemas.openxmlformats.org/drawingml/2006/main" sz="4000" i="1">
                                  <a:solidFill>
                                    <a:srgbClr val="000000"/>
                                  </a:solidFill>
                                  <a:latin typeface="Cambria Math" panose="02040503050406030204" pitchFamily="18" charset="0"/>
                                </a:rPr>
                                <m:t>0</m:t>
                              </m:r>
                            </m:e>
                          </m:eqArr>
                        </m:e>
                      </m:d>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0</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1</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01</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d>
                        <m:dPr>
                          <m:ctrlPr>
                            <a:rPr xmlns:a="http://schemas.openxmlformats.org/drawingml/2006/main" sz="4000" i="1">
                              <a:solidFill>
                                <a:srgbClr val="000000"/>
                              </a:solidFill>
                              <a:latin typeface="Cambria Math" panose="02040503050406030204" pitchFamily="18" charset="0"/>
                            </a:rPr>
                          </m:ctrlPr>
                        </m:dPr>
                        <m:e>
                          <m:argPr>
                            <m:scrLvl m:val="0"/>
                          </m:argPr>
                          <m:eqArr>
                            <m:eqArrPr>
                              <m:ctrlPr>
                                <a:rPr xmlns:a="http://schemas.openxmlformats.org/drawingml/2006/main" sz="4000" i="1">
                                  <a:solidFill>
                                    <a:srgbClr val="000000"/>
                                  </a:solidFill>
                                  <a:latin typeface="Cambria Math" panose="02040503050406030204" pitchFamily="18" charset="0"/>
                                </a:rPr>
                              </m:ctrlPr>
                            </m:eqArrPr>
                            <m:e>
                              <m:r>
                                <a:rPr xmlns:a="http://schemas.openxmlformats.org/drawingml/2006/main" sz="4000" i="1">
                                  <a:solidFill>
                                    <a:srgbClr val="000000"/>
                                  </a:solidFill>
                                  <a:latin typeface="Cambria Math" panose="02040503050406030204" pitchFamily="18" charset="0"/>
                                </a:rPr>
                                <m:t>1</m:t>
                              </m:r>
                              <m:r>
                                <a:rPr xmlns:a="http://schemas.openxmlformats.org/drawingml/2006/main" sz="4000" i="1">
                                  <a:solidFill>
                                    <a:srgbClr val="000000"/>
                                  </a:solidFill>
                                  <a:latin typeface="Cambria Math" panose="02040503050406030204" pitchFamily="18" charset="0"/>
                                </a:rPr>
                                <m:t>(</m:t>
                              </m:r>
                              <m:eqArr>
                                <m:eqArrPr>
                                  <m:ctrlPr>
                                    <a:rPr xmlns:a="http://schemas.openxmlformats.org/drawingml/2006/main" sz="4000" i="1">
                                      <a:solidFill>
                                        <a:srgbClr val="000000"/>
                                      </a:solidFill>
                                      <a:latin typeface="Cambria Math" panose="02040503050406030204" pitchFamily="18" charset="0"/>
                                    </a:rPr>
                                  </m:ctrlPr>
                                </m:eqArrPr>
                                <m:e>
                                  <m:r>
                                    <a:rPr xmlns:a="http://schemas.openxmlformats.org/drawingml/2006/main" sz="4000" i="1">
                                      <a:solidFill>
                                        <a:srgbClr val="000000"/>
                                      </a:solidFill>
                                      <a:latin typeface="Cambria Math" panose="02040503050406030204" pitchFamily="18" charset="0"/>
                                    </a:rPr>
                                    <m:t>0</m:t>
                                  </m:r>
                                </m:e>
                                <m:e>
                                  <m:r>
                                    <a:rPr xmlns:a="http://schemas.openxmlformats.org/drawingml/2006/main" sz="4000" i="1">
                                      <a:solidFill>
                                        <a:srgbClr val="000000"/>
                                      </a:solidFill>
                                      <a:latin typeface="Cambria Math" panose="02040503050406030204" pitchFamily="18" charset="0"/>
                                    </a:rPr>
                                    <m:t>1</m:t>
                                  </m:r>
                                </m:e>
                              </m:eqArr>
                              <m:r>
                                <a:rPr xmlns:a="http://schemas.openxmlformats.org/drawingml/2006/main" sz="4000" i="1">
                                  <a:solidFill>
                                    <a:srgbClr val="000000"/>
                                  </a:solidFill>
                                  <a:latin typeface="Cambria Math" panose="02040503050406030204" pitchFamily="18" charset="0"/>
                                </a:rPr>
                                <m:t>)</m:t>
                              </m:r>
                            </m:e>
                            <m:e>
                              <m:r>
                                <a:rPr xmlns:a="http://schemas.openxmlformats.org/drawingml/2006/main" sz="4000" i="1">
                                  <a:solidFill>
                                    <a:srgbClr val="000000"/>
                                  </a:solidFill>
                                  <a:latin typeface="Cambria Math" panose="02040503050406030204" pitchFamily="18" charset="0"/>
                                </a:rPr>
                                <m:t>0</m:t>
                              </m:r>
                              <m:r>
                                <a:rPr xmlns:a="http://schemas.openxmlformats.org/drawingml/2006/main" sz="4000" i="1">
                                  <a:solidFill>
                                    <a:srgbClr val="000000"/>
                                  </a:solidFill>
                                  <a:latin typeface="Cambria Math" panose="02040503050406030204" pitchFamily="18" charset="0"/>
                                </a:rPr>
                                <m:t>(</m:t>
                              </m:r>
                              <m:eqArr>
                                <m:eqArrPr>
                                  <m:ctrlPr>
                                    <a:rPr xmlns:a="http://schemas.openxmlformats.org/drawingml/2006/main" sz="4000" i="1">
                                      <a:solidFill>
                                        <a:srgbClr val="000000"/>
                                      </a:solidFill>
                                      <a:latin typeface="Cambria Math" panose="02040503050406030204" pitchFamily="18" charset="0"/>
                                    </a:rPr>
                                  </m:ctrlPr>
                                </m:eqArrPr>
                                <m:e>
                                  <m:r>
                                    <a:rPr xmlns:a="http://schemas.openxmlformats.org/drawingml/2006/main" sz="4000" i="1">
                                      <a:solidFill>
                                        <a:srgbClr val="000000"/>
                                      </a:solidFill>
                                      <a:latin typeface="Cambria Math" panose="02040503050406030204" pitchFamily="18" charset="0"/>
                                    </a:rPr>
                                    <m:t>0</m:t>
                                  </m:r>
                                </m:e>
                                <m:e>
                                  <m:r>
                                    <a:rPr xmlns:a="http://schemas.openxmlformats.org/drawingml/2006/main" sz="4000" i="1">
                                      <a:solidFill>
                                        <a:srgbClr val="000000"/>
                                      </a:solidFill>
                                      <a:latin typeface="Cambria Math" panose="02040503050406030204" pitchFamily="18" charset="0"/>
                                    </a:rPr>
                                    <m:t>1</m:t>
                                  </m:r>
                                </m:e>
                              </m:eqArr>
                              <m:r>
                                <a:rPr xmlns:a="http://schemas.openxmlformats.org/drawingml/2006/main" sz="4000" i="1">
                                  <a:solidFill>
                                    <a:srgbClr val="000000"/>
                                  </a:solidFill>
                                  <a:latin typeface="Cambria Math" panose="02040503050406030204" pitchFamily="18" charset="0"/>
                                </a:rPr>
                                <m:t>)</m:t>
                              </m:r>
                            </m:e>
                          </m:eqArr>
                        </m:e>
                      </m:d>
                      <m:r>
                        <a:rPr xmlns:a="http://schemas.openxmlformats.org/drawingml/2006/main" sz="4000" i="1">
                          <a:solidFill>
                            <a:srgbClr val="000000"/>
                          </a:solidFill>
                          <a:latin typeface="Cambria Math" panose="02040503050406030204" pitchFamily="18" charset="0"/>
                        </a:rPr>
                        <m:t>=</m:t>
                      </m:r>
                      <m:d>
                        <m:dPr>
                          <m:ctrlPr>
                            <a:rPr xmlns:a="http://schemas.openxmlformats.org/drawingml/2006/main" sz="4000" i="1">
                              <a:solidFill>
                                <a:srgbClr val="000000"/>
                              </a:solidFill>
                              <a:latin typeface="Cambria Math" panose="02040503050406030204" pitchFamily="18" charset="0"/>
                            </a:rPr>
                          </m:ctrlPr>
                        </m:dPr>
                        <m:e>
                          <m:argPr>
                            <m:scrLvl m:val="0"/>
                          </m:argPr>
                          <m:eqArr>
                            <m:eqArrPr>
                              <m:ctrlPr>
                                <a:rPr xmlns:a="http://schemas.openxmlformats.org/drawingml/2006/main" sz="4000" i="1">
                                  <a:solidFill>
                                    <a:srgbClr val="000000"/>
                                  </a:solidFill>
                                  <a:latin typeface="Cambria Math" panose="02040503050406030204" pitchFamily="18" charset="0"/>
                                </a:rPr>
                              </m:ctrlPr>
                            </m:eqArrPr>
                            <m:e>
                              <m:r>
                                <a:rPr xmlns:a="http://schemas.openxmlformats.org/drawingml/2006/main" sz="4000" i="1">
                                  <a:solidFill>
                                    <a:srgbClr val="000000"/>
                                  </a:solidFill>
                                  <a:latin typeface="Cambria Math" panose="02040503050406030204" pitchFamily="18" charset="0"/>
                                </a:rPr>
                                <m:t>0</m:t>
                              </m:r>
                            </m:e>
                            <m:e>
                              <m:r>
                                <a:rPr xmlns:a="http://schemas.openxmlformats.org/drawingml/2006/main" sz="4000" i="1">
                                  <a:solidFill>
                                    <a:srgbClr val="000000"/>
                                  </a:solidFill>
                                  <a:latin typeface="Cambria Math" panose="02040503050406030204" pitchFamily="18" charset="0"/>
                                </a:rPr>
                                <m:t>1</m:t>
                              </m:r>
                            </m:e>
                            <m:e>
                              <m:r>
                                <a:rPr xmlns:a="http://schemas.openxmlformats.org/drawingml/2006/main" sz="4000" i="1">
                                  <a:solidFill>
                                    <a:srgbClr val="000000"/>
                                  </a:solidFill>
                                  <a:latin typeface="Cambria Math" panose="02040503050406030204" pitchFamily="18" charset="0"/>
                                </a:rPr>
                                <m:t>0</m:t>
                              </m:r>
                            </m:e>
                            <m:e>
                              <m:r>
                                <a:rPr xmlns:a="http://schemas.openxmlformats.org/drawingml/2006/main" sz="4000" i="1">
                                  <a:solidFill>
                                    <a:srgbClr val="000000"/>
                                  </a:solidFill>
                                  <a:latin typeface="Cambria Math" panose="02040503050406030204" pitchFamily="18" charset="0"/>
                                </a:rPr>
                                <m:t>0</m:t>
                              </m:r>
                            </m:e>
                          </m:eqArr>
                        </m:e>
                      </m:d>
                    </m:e>
                  </m:mr>
                </m:m>
              </m:oMath>
            </a14:m>
            <a14:m>
              <m:oMath>
                <m:eqArr>
                  <m:eqArrPr>
                    <m:ctrlPr>
                      <a:rPr xmlns:a="http://schemas.openxmlformats.org/drawingml/2006/main" sz="4000" i="1">
                        <a:solidFill>
                          <a:srgbClr val="000000"/>
                        </a:solidFill>
                        <a:latin typeface="Cambria Math" panose="02040503050406030204" pitchFamily="18" charset="0"/>
                      </a:rPr>
                    </m:ctrlPr>
                  </m:eqArrPr>
                  <m:e>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1</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0</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10</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eqArr>
                      <m:eqArrPr>
                        <m:ctrlPr>
                          <a:rPr xmlns:a="http://schemas.openxmlformats.org/drawingml/2006/main" sz="4000" i="1">
                            <a:solidFill>
                              <a:srgbClr val="000000"/>
                            </a:solidFill>
                            <a:latin typeface="Cambria Math" panose="02040503050406030204" pitchFamily="18" charset="0"/>
                          </a:rPr>
                        </m:ctrlPr>
                      </m:eqArrPr>
                      <m:e>
                        <m:r>
                          <a:rPr xmlns:a="http://schemas.openxmlformats.org/drawingml/2006/main" sz="4000" i="1">
                            <a:solidFill>
                              <a:srgbClr val="000000"/>
                            </a:solidFill>
                            <a:latin typeface="Cambria Math" panose="02040503050406030204" pitchFamily="18" charset="0"/>
                          </a:rPr>
                          <m:t>0</m:t>
                        </m:r>
                        <m:r>
                          <a:rPr xmlns:a="http://schemas.openxmlformats.org/drawingml/2006/main" sz="4000" i="1">
                            <a:solidFill>
                              <a:srgbClr val="000000"/>
                            </a:solidFill>
                            <a:latin typeface="Cambria Math" panose="02040503050406030204" pitchFamily="18" charset="0"/>
                          </a:rPr>
                          <m:t>(</m:t>
                        </m:r>
                        <m:eqArr>
                          <m:eqArrPr>
                            <m:ctrlPr>
                              <a:rPr xmlns:a="http://schemas.openxmlformats.org/drawingml/2006/main" sz="4000" i="1">
                                <a:solidFill>
                                  <a:srgbClr val="000000"/>
                                </a:solidFill>
                                <a:latin typeface="Cambria Math" panose="02040503050406030204" pitchFamily="18" charset="0"/>
                              </a:rPr>
                            </m:ctrlPr>
                          </m:eqArrPr>
                          <m:e>
                            <m:r>
                              <a:rPr xmlns:a="http://schemas.openxmlformats.org/drawingml/2006/main" sz="4000" i="1">
                                <a:solidFill>
                                  <a:srgbClr val="000000"/>
                                </a:solidFill>
                                <a:latin typeface="Cambria Math" panose="02040503050406030204" pitchFamily="18" charset="0"/>
                              </a:rPr>
                              <m:t>1</m:t>
                            </m:r>
                          </m:e>
                          <m:e>
                            <m:r>
                              <a:rPr xmlns:a="http://schemas.openxmlformats.org/drawingml/2006/main" sz="4000" i="1">
                                <a:solidFill>
                                  <a:srgbClr val="000000"/>
                                </a:solidFill>
                                <a:latin typeface="Cambria Math" panose="02040503050406030204" pitchFamily="18" charset="0"/>
                              </a:rPr>
                              <m:t>0</m:t>
                            </m:r>
                          </m:e>
                        </m:eqArr>
                        <m:r>
                          <a:rPr xmlns:a="http://schemas.openxmlformats.org/drawingml/2006/main" sz="4000" i="1">
                            <a:solidFill>
                              <a:srgbClr val="000000"/>
                            </a:solidFill>
                            <a:latin typeface="Cambria Math" panose="02040503050406030204" pitchFamily="18" charset="0"/>
                          </a:rPr>
                          <m:t>)</m:t>
                        </m:r>
                      </m:e>
                      <m:e>
                        <m:r>
                          <a:rPr xmlns:a="http://schemas.openxmlformats.org/drawingml/2006/main" sz="4000" i="1">
                            <a:solidFill>
                              <a:srgbClr val="000000"/>
                            </a:solidFill>
                            <a:latin typeface="Cambria Math" panose="02040503050406030204" pitchFamily="18" charset="0"/>
                          </a:rPr>
                          <m:t>1</m:t>
                        </m:r>
                        <m:r>
                          <a:rPr xmlns:a="http://schemas.openxmlformats.org/drawingml/2006/main" sz="4000" i="1">
                            <a:solidFill>
                              <a:srgbClr val="000000"/>
                            </a:solidFill>
                            <a:latin typeface="Cambria Math" panose="02040503050406030204" pitchFamily="18" charset="0"/>
                          </a:rPr>
                          <m:t>(</m:t>
                        </m:r>
                        <m:eqArr>
                          <m:eqArrPr>
                            <m:ctrlPr>
                              <a:rPr xmlns:a="http://schemas.openxmlformats.org/drawingml/2006/main" sz="4000" i="1">
                                <a:solidFill>
                                  <a:srgbClr val="000000"/>
                                </a:solidFill>
                                <a:latin typeface="Cambria Math" panose="02040503050406030204" pitchFamily="18" charset="0"/>
                              </a:rPr>
                            </m:ctrlPr>
                          </m:eqArrPr>
                          <m:e>
                            <m:r>
                              <a:rPr xmlns:a="http://schemas.openxmlformats.org/drawingml/2006/main" sz="4000" i="1">
                                <a:solidFill>
                                  <a:srgbClr val="000000"/>
                                </a:solidFill>
                                <a:latin typeface="Cambria Math" panose="02040503050406030204" pitchFamily="18" charset="0"/>
                              </a:rPr>
                              <m:t>1</m:t>
                            </m:r>
                          </m:e>
                          <m:e>
                            <m:r>
                              <a:rPr xmlns:a="http://schemas.openxmlformats.org/drawingml/2006/main" sz="4000" i="1">
                                <a:solidFill>
                                  <a:srgbClr val="000000"/>
                                </a:solidFill>
                                <a:latin typeface="Cambria Math" panose="02040503050406030204" pitchFamily="18" charset="0"/>
                              </a:rPr>
                              <m:t>0</m:t>
                            </m:r>
                          </m:e>
                        </m:eqArr>
                        <m:r>
                          <a:rPr xmlns:a="http://schemas.openxmlformats.org/drawingml/2006/main" sz="4000" i="1">
                            <a:solidFill>
                              <a:srgbClr val="000000"/>
                            </a:solidFill>
                            <a:latin typeface="Cambria Math" panose="02040503050406030204" pitchFamily="18" charset="0"/>
                          </a:rPr>
                          <m:t>)</m:t>
                        </m:r>
                      </m:e>
                    </m:eqAr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eqArr>
                      <m:eqArrPr>
                        <m:ctrlPr>
                          <a:rPr xmlns:a="http://schemas.openxmlformats.org/drawingml/2006/main" sz="4000" i="1">
                            <a:solidFill>
                              <a:srgbClr val="000000"/>
                            </a:solidFill>
                            <a:latin typeface="Cambria Math" panose="02040503050406030204" pitchFamily="18" charset="0"/>
                          </a:rPr>
                        </m:ctrlPr>
                      </m:eqArrPr>
                      <m:e>
                        <m:r>
                          <a:rPr xmlns:a="http://schemas.openxmlformats.org/drawingml/2006/main" sz="4000" i="1">
                            <a:solidFill>
                              <a:srgbClr val="000000"/>
                            </a:solidFill>
                            <a:latin typeface="Cambria Math" panose="02040503050406030204" pitchFamily="18" charset="0"/>
                          </a:rPr>
                          <m:t>0</m:t>
                        </m:r>
                      </m:e>
                      <m:e>
                        <m:r>
                          <a:rPr xmlns:a="http://schemas.openxmlformats.org/drawingml/2006/main" sz="4000" i="1">
                            <a:solidFill>
                              <a:srgbClr val="000000"/>
                            </a:solidFill>
                            <a:latin typeface="Cambria Math" panose="02040503050406030204" pitchFamily="18" charset="0"/>
                          </a:rPr>
                          <m:t>0</m:t>
                        </m:r>
                      </m:e>
                      <m:e>
                        <m:r>
                          <a:rPr xmlns:a="http://schemas.openxmlformats.org/drawingml/2006/main" sz="4000" i="1">
                            <a:solidFill>
                              <a:srgbClr val="000000"/>
                            </a:solidFill>
                            <a:latin typeface="Cambria Math" panose="02040503050406030204" pitchFamily="18" charset="0"/>
                          </a:rPr>
                          <m:t>1</m:t>
                        </m:r>
                      </m:e>
                      <m:e>
                        <m:r>
                          <a:rPr xmlns:a="http://schemas.openxmlformats.org/drawingml/2006/main" sz="4000" i="1">
                            <a:solidFill>
                              <a:srgbClr val="000000"/>
                            </a:solidFill>
                            <a:latin typeface="Cambria Math" panose="02040503050406030204" pitchFamily="18" charset="0"/>
                          </a:rPr>
                          <m:t>0</m:t>
                        </m:r>
                      </m:e>
                    </m:eqAr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1</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1</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11</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eqArr>
                      <m:eqArrPr>
                        <m:ctrlPr>
                          <a:rPr xmlns:a="http://schemas.openxmlformats.org/drawingml/2006/main" sz="4000" i="1">
                            <a:solidFill>
                              <a:srgbClr val="000000"/>
                            </a:solidFill>
                            <a:latin typeface="Cambria Math" panose="02040503050406030204" pitchFamily="18" charset="0"/>
                          </a:rPr>
                        </m:ctrlPr>
                      </m:eqArrPr>
                      <m:e>
                        <m:r>
                          <a:rPr xmlns:a="http://schemas.openxmlformats.org/drawingml/2006/main" sz="4000" i="1">
                            <a:solidFill>
                              <a:srgbClr val="000000"/>
                            </a:solidFill>
                            <a:latin typeface="Cambria Math" panose="02040503050406030204" pitchFamily="18" charset="0"/>
                          </a:rPr>
                          <m:t>0</m:t>
                        </m:r>
                        <m:r>
                          <a:rPr xmlns:a="http://schemas.openxmlformats.org/drawingml/2006/main" sz="4000" i="1">
                            <a:solidFill>
                              <a:srgbClr val="000000"/>
                            </a:solidFill>
                            <a:latin typeface="Cambria Math" panose="02040503050406030204" pitchFamily="18" charset="0"/>
                          </a:rPr>
                          <m:t>(</m:t>
                        </m:r>
                        <m:eqArr>
                          <m:eqArrPr>
                            <m:ctrlPr>
                              <a:rPr xmlns:a="http://schemas.openxmlformats.org/drawingml/2006/main" sz="4000" i="1">
                                <a:solidFill>
                                  <a:srgbClr val="000000"/>
                                </a:solidFill>
                                <a:latin typeface="Cambria Math" panose="02040503050406030204" pitchFamily="18" charset="0"/>
                              </a:rPr>
                            </m:ctrlPr>
                          </m:eqArrPr>
                          <m:e>
                            <m:r>
                              <a:rPr xmlns:a="http://schemas.openxmlformats.org/drawingml/2006/main" sz="4000" i="1">
                                <a:solidFill>
                                  <a:srgbClr val="000000"/>
                                </a:solidFill>
                                <a:latin typeface="Cambria Math" panose="02040503050406030204" pitchFamily="18" charset="0"/>
                              </a:rPr>
                              <m:t>0</m:t>
                            </m:r>
                          </m:e>
                          <m:e>
                            <m:r>
                              <a:rPr xmlns:a="http://schemas.openxmlformats.org/drawingml/2006/main" sz="4000" i="1">
                                <a:solidFill>
                                  <a:srgbClr val="000000"/>
                                </a:solidFill>
                                <a:latin typeface="Cambria Math" panose="02040503050406030204" pitchFamily="18" charset="0"/>
                              </a:rPr>
                              <m:t>1</m:t>
                            </m:r>
                          </m:e>
                        </m:eqArr>
                        <m:r>
                          <a:rPr xmlns:a="http://schemas.openxmlformats.org/drawingml/2006/main" sz="4000" i="1">
                            <a:solidFill>
                              <a:srgbClr val="000000"/>
                            </a:solidFill>
                            <a:latin typeface="Cambria Math" panose="02040503050406030204" pitchFamily="18" charset="0"/>
                          </a:rPr>
                          <m:t>)</m:t>
                        </m:r>
                      </m:e>
                      <m:e>
                        <m:r>
                          <a:rPr xmlns:a="http://schemas.openxmlformats.org/drawingml/2006/main" sz="4000" i="1">
                            <a:solidFill>
                              <a:srgbClr val="000000"/>
                            </a:solidFill>
                            <a:latin typeface="Cambria Math" panose="02040503050406030204" pitchFamily="18" charset="0"/>
                          </a:rPr>
                          <m:t>1</m:t>
                        </m:r>
                        <m:r>
                          <a:rPr xmlns:a="http://schemas.openxmlformats.org/drawingml/2006/main" sz="4000" i="1">
                            <a:solidFill>
                              <a:srgbClr val="000000"/>
                            </a:solidFill>
                            <a:latin typeface="Cambria Math" panose="02040503050406030204" pitchFamily="18" charset="0"/>
                          </a:rPr>
                          <m:t>(</m:t>
                        </m:r>
                        <m:eqArr>
                          <m:eqArrPr>
                            <m:ctrlPr>
                              <a:rPr xmlns:a="http://schemas.openxmlformats.org/drawingml/2006/main" sz="4000" i="1">
                                <a:solidFill>
                                  <a:srgbClr val="000000"/>
                                </a:solidFill>
                                <a:latin typeface="Cambria Math" panose="02040503050406030204" pitchFamily="18" charset="0"/>
                              </a:rPr>
                            </m:ctrlPr>
                          </m:eqArrPr>
                          <m:e>
                            <m:r>
                              <a:rPr xmlns:a="http://schemas.openxmlformats.org/drawingml/2006/main" sz="4000" i="1">
                                <a:solidFill>
                                  <a:srgbClr val="000000"/>
                                </a:solidFill>
                                <a:latin typeface="Cambria Math" panose="02040503050406030204" pitchFamily="18" charset="0"/>
                              </a:rPr>
                              <m:t>0</m:t>
                            </m:r>
                          </m:e>
                          <m:e>
                            <m:r>
                              <a:rPr xmlns:a="http://schemas.openxmlformats.org/drawingml/2006/main" sz="4000" i="1">
                                <a:solidFill>
                                  <a:srgbClr val="000000"/>
                                </a:solidFill>
                                <a:latin typeface="Cambria Math" panose="02040503050406030204" pitchFamily="18" charset="0"/>
                              </a:rPr>
                              <m:t>1</m:t>
                            </m:r>
                          </m:e>
                        </m:eqArr>
                        <m:r>
                          <a:rPr xmlns:a="http://schemas.openxmlformats.org/drawingml/2006/main" sz="4000" i="1">
                            <a:solidFill>
                              <a:srgbClr val="000000"/>
                            </a:solidFill>
                            <a:latin typeface="Cambria Math" panose="02040503050406030204" pitchFamily="18" charset="0"/>
                          </a:rPr>
                          <m:t>)</m:t>
                        </m:r>
                      </m:e>
                    </m:eqAr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eqArr>
                      <m:eqArrPr>
                        <m:ctrlPr>
                          <a:rPr xmlns:a="http://schemas.openxmlformats.org/drawingml/2006/main" sz="4000" i="1">
                            <a:solidFill>
                              <a:srgbClr val="000000"/>
                            </a:solidFill>
                            <a:latin typeface="Cambria Math" panose="02040503050406030204" pitchFamily="18" charset="0"/>
                          </a:rPr>
                        </m:ctrlPr>
                      </m:eqArrPr>
                      <m:e>
                        <m:r>
                          <a:rPr xmlns:a="http://schemas.openxmlformats.org/drawingml/2006/main" sz="4000" i="1">
                            <a:solidFill>
                              <a:srgbClr val="000000"/>
                            </a:solidFill>
                            <a:latin typeface="Cambria Math" panose="02040503050406030204" pitchFamily="18" charset="0"/>
                          </a:rPr>
                          <m:t>0</m:t>
                        </m:r>
                      </m:e>
                      <m:e>
                        <m:r>
                          <a:rPr xmlns:a="http://schemas.openxmlformats.org/drawingml/2006/main" sz="4000" i="1">
                            <a:solidFill>
                              <a:srgbClr val="000000"/>
                            </a:solidFill>
                            <a:latin typeface="Cambria Math" panose="02040503050406030204" pitchFamily="18" charset="0"/>
                          </a:rPr>
                          <m:t>0</m:t>
                        </m:r>
                      </m:e>
                      <m:e>
                        <m:r>
                          <a:rPr xmlns:a="http://schemas.openxmlformats.org/drawingml/2006/main" sz="4000" i="1">
                            <a:solidFill>
                              <a:srgbClr val="000000"/>
                            </a:solidFill>
                            <a:latin typeface="Cambria Math" panose="02040503050406030204" pitchFamily="18" charset="0"/>
                          </a:rPr>
                          <m:t>0</m:t>
                        </m:r>
                      </m:e>
                      <m:e>
                        <m:r>
                          <a:rPr xmlns:a="http://schemas.openxmlformats.org/drawingml/2006/main" sz="4000" i="1">
                            <a:solidFill>
                              <a:srgbClr val="000000"/>
                            </a:solidFill>
                            <a:latin typeface="Cambria Math" panose="02040503050406030204" pitchFamily="18" charset="0"/>
                          </a:rPr>
                          <m:t>1</m:t>
                        </m:r>
                      </m:e>
                    </m:eqArr>
                    <m:r>
                      <a:rPr xmlns:a="http://schemas.openxmlformats.org/drawingml/2006/main" sz="4000" i="1">
                        <a:solidFill>
                          <a:srgbClr val="000000"/>
                        </a:solidFill>
                        <a:latin typeface="Cambria Math" panose="02040503050406030204" pitchFamily="18" charset="0"/>
                      </a:rPr>
                      <m:t>)</m:t>
                    </m:r>
                  </m:e>
                </m:eqArr>
              </m:oMath>
            </a14:m>
            <a:r>
              <a:t> </a:t>
            </a:r>
          </a:p>
          <a:p>
            <a:pPr lvl="1" marL="0" indent="320039" defTabSz="1706879">
              <a:spcBef>
                <a:spcPts val="1600"/>
              </a:spcBef>
              <a:buClrTx/>
              <a:buSzTx/>
              <a:buNone/>
              <a:defRPr sz="3289"/>
            </a:pPr>
            <a14:m>
              <m:oMath>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ψ</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sSub>
                  <m:e>
                    <m:r>
                      <a:rPr xmlns:a="http://schemas.openxmlformats.org/drawingml/2006/main" sz="4000" i="1">
                        <a:solidFill>
                          <a:srgbClr val="000000"/>
                        </a:solidFill>
                        <a:latin typeface="Cambria Math" panose="02040503050406030204" pitchFamily="18" charset="0"/>
                      </a:rPr>
                      <m:t>a</m:t>
                    </m:r>
                  </m:e>
                  <m:sub>
                    <m:r>
                      <a:rPr xmlns:a="http://schemas.openxmlformats.org/drawingml/2006/main" sz="4000" i="1">
                        <a:solidFill>
                          <a:srgbClr val="000000"/>
                        </a:solidFill>
                        <a:latin typeface="Cambria Math" panose="02040503050406030204" pitchFamily="18" charset="0"/>
                      </a:rPr>
                      <m:t>00</m:t>
                    </m:r>
                  </m:sub>
                </m:sSub>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00</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sSub>
                  <m:e>
                    <m:r>
                      <a:rPr xmlns:a="http://schemas.openxmlformats.org/drawingml/2006/main" sz="4000" i="1">
                        <a:solidFill>
                          <a:srgbClr val="000000"/>
                        </a:solidFill>
                        <a:latin typeface="Cambria Math" panose="02040503050406030204" pitchFamily="18" charset="0"/>
                      </a:rPr>
                      <m:t>a</m:t>
                    </m:r>
                  </m:e>
                  <m:sub>
                    <m:r>
                      <a:rPr xmlns:a="http://schemas.openxmlformats.org/drawingml/2006/main" sz="4000" i="1">
                        <a:solidFill>
                          <a:srgbClr val="000000"/>
                        </a:solidFill>
                        <a:latin typeface="Cambria Math" panose="02040503050406030204" pitchFamily="18" charset="0"/>
                      </a:rPr>
                      <m:t>01</m:t>
                    </m:r>
                  </m:sub>
                </m:sSub>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01</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sSub>
                  <m:e>
                    <m:r>
                      <a:rPr xmlns:a="http://schemas.openxmlformats.org/drawingml/2006/main" sz="4000" i="1">
                        <a:solidFill>
                          <a:srgbClr val="000000"/>
                        </a:solidFill>
                        <a:latin typeface="Cambria Math" panose="02040503050406030204" pitchFamily="18" charset="0"/>
                      </a:rPr>
                      <m:t>a</m:t>
                    </m:r>
                  </m:e>
                  <m:sub>
                    <m:r>
                      <a:rPr xmlns:a="http://schemas.openxmlformats.org/drawingml/2006/main" sz="4000" i="1">
                        <a:solidFill>
                          <a:srgbClr val="000000"/>
                        </a:solidFill>
                        <a:latin typeface="Cambria Math" panose="02040503050406030204" pitchFamily="18" charset="0"/>
                      </a:rPr>
                      <m:t>10</m:t>
                    </m:r>
                  </m:sub>
                </m:sSub>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10</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sSub>
                  <m:e>
                    <m:r>
                      <a:rPr xmlns:a="http://schemas.openxmlformats.org/drawingml/2006/main" sz="4000" i="1">
                        <a:solidFill>
                          <a:srgbClr val="000000"/>
                        </a:solidFill>
                        <a:latin typeface="Cambria Math" panose="02040503050406030204" pitchFamily="18" charset="0"/>
                      </a:rPr>
                      <m:t>a</m:t>
                    </m:r>
                  </m:e>
                  <m:sub>
                    <m:r>
                      <a:rPr xmlns:a="http://schemas.openxmlformats.org/drawingml/2006/main" sz="4000" i="1">
                        <a:solidFill>
                          <a:srgbClr val="000000"/>
                        </a:solidFill>
                        <a:latin typeface="Cambria Math" panose="02040503050406030204" pitchFamily="18" charset="0"/>
                      </a:rPr>
                      <m:t>11</m:t>
                    </m:r>
                  </m:sub>
                </m:sSub>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11</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d>
                  <m:dPr>
                    <m:ctrlPr>
                      <a:rPr xmlns:a="http://schemas.openxmlformats.org/drawingml/2006/main" sz="4000" i="1">
                        <a:solidFill>
                          <a:srgbClr val="000000"/>
                        </a:solidFill>
                        <a:latin typeface="Cambria Math" panose="02040503050406030204" pitchFamily="18" charset="0"/>
                      </a:rPr>
                    </m:ctrlPr>
                    <m:begChr m:val="["/>
                    <m:endChr m:val="]"/>
                  </m:dPr>
                  <m:e>
                    <m:eqArr>
                      <m:eqArrPr>
                        <m:ctrlPr>
                          <a:rPr xmlns:a="http://schemas.openxmlformats.org/drawingml/2006/main" sz="4000" i="1">
                            <a:solidFill>
                              <a:srgbClr val="000000"/>
                            </a:solidFill>
                            <a:latin typeface="Cambria Math" panose="02040503050406030204" pitchFamily="18" charset="0"/>
                          </a:rPr>
                        </m:ctrlPr>
                      </m:eqArrPr>
                      <m:e>
                        <m:sSub>
                          <m:e>
                            <m:argPr>
                              <m:scrLvl m:val="0"/>
                            </m:argPr>
                            <m:r>
                              <a:rPr xmlns:a="http://schemas.openxmlformats.org/drawingml/2006/main" sz="4000" i="1">
                                <a:solidFill>
                                  <a:srgbClr val="000000"/>
                                </a:solidFill>
                                <a:latin typeface="Cambria Math" panose="02040503050406030204" pitchFamily="18" charset="0"/>
                              </a:rPr>
                              <m:t>a</m:t>
                            </m:r>
                          </m:e>
                          <m:sub>
                            <m:argPr>
                              <m:scrLvl m:val="0"/>
                            </m:argPr>
                            <m:r>
                              <a:rPr xmlns:a="http://schemas.openxmlformats.org/drawingml/2006/main" sz="4000" i="1">
                                <a:solidFill>
                                  <a:srgbClr val="000000"/>
                                </a:solidFill>
                                <a:latin typeface="Cambria Math" panose="02040503050406030204" pitchFamily="18" charset="0"/>
                              </a:rPr>
                              <m:t>00</m:t>
                            </m:r>
                          </m:sub>
                        </m:sSub>
                      </m:e>
                      <m:e>
                        <m:sSub>
                          <m:e>
                            <m:argPr>
                              <m:scrLvl m:val="0"/>
                            </m:argPr>
                            <m:r>
                              <a:rPr xmlns:a="http://schemas.openxmlformats.org/drawingml/2006/main" sz="4000" i="1">
                                <a:solidFill>
                                  <a:srgbClr val="000000"/>
                                </a:solidFill>
                                <a:latin typeface="Cambria Math" panose="02040503050406030204" pitchFamily="18" charset="0"/>
                              </a:rPr>
                              <m:t>a</m:t>
                            </m:r>
                          </m:e>
                          <m:sub>
                            <m:argPr>
                              <m:scrLvl m:val="0"/>
                            </m:argPr>
                            <m:r>
                              <a:rPr xmlns:a="http://schemas.openxmlformats.org/drawingml/2006/main" sz="4000" i="1">
                                <a:solidFill>
                                  <a:srgbClr val="000000"/>
                                </a:solidFill>
                                <a:latin typeface="Cambria Math" panose="02040503050406030204" pitchFamily="18" charset="0"/>
                              </a:rPr>
                              <m:t>01</m:t>
                            </m:r>
                          </m:sub>
                        </m:sSub>
                      </m:e>
                      <m:e>
                        <m:sSub>
                          <m:e>
                            <m:argPr>
                              <m:scrLvl m:val="0"/>
                            </m:argPr>
                            <m:r>
                              <a:rPr xmlns:a="http://schemas.openxmlformats.org/drawingml/2006/main" sz="4000" i="1">
                                <a:solidFill>
                                  <a:srgbClr val="000000"/>
                                </a:solidFill>
                                <a:latin typeface="Cambria Math" panose="02040503050406030204" pitchFamily="18" charset="0"/>
                              </a:rPr>
                              <m:t>a</m:t>
                            </m:r>
                          </m:e>
                          <m:sub>
                            <m:argPr>
                              <m:scrLvl m:val="0"/>
                            </m:argPr>
                            <m:r>
                              <a:rPr xmlns:a="http://schemas.openxmlformats.org/drawingml/2006/main" sz="4000" i="1">
                                <a:solidFill>
                                  <a:srgbClr val="000000"/>
                                </a:solidFill>
                                <a:latin typeface="Cambria Math" panose="02040503050406030204" pitchFamily="18" charset="0"/>
                              </a:rPr>
                              <m:t>10</m:t>
                            </m:r>
                          </m:sub>
                        </m:sSub>
                      </m:e>
                      <m:e>
                        <m:sSub>
                          <m:e>
                            <m:argPr>
                              <m:scrLvl m:val="0"/>
                            </m:argPr>
                            <m:r>
                              <a:rPr xmlns:a="http://schemas.openxmlformats.org/drawingml/2006/main" sz="4000" i="1">
                                <a:solidFill>
                                  <a:srgbClr val="000000"/>
                                </a:solidFill>
                                <a:latin typeface="Cambria Math" panose="02040503050406030204" pitchFamily="18" charset="0"/>
                              </a:rPr>
                              <m:t>a</m:t>
                            </m:r>
                          </m:e>
                          <m:sub>
                            <m:argPr>
                              <m:scrLvl m:val="0"/>
                            </m:argPr>
                            <m:r>
                              <a:rPr xmlns:a="http://schemas.openxmlformats.org/drawingml/2006/main" sz="4000" i="1">
                                <a:solidFill>
                                  <a:srgbClr val="000000"/>
                                </a:solidFill>
                                <a:latin typeface="Cambria Math" panose="02040503050406030204" pitchFamily="18" charset="0"/>
                              </a:rPr>
                              <m:t>11</m:t>
                            </m:r>
                          </m:sub>
                        </m:sSub>
                      </m:e>
                    </m:eqArr>
                  </m:e>
                </m:d>
              </m:oMath>
            </a14:m>
            <a:r>
              <a:t>, </a:t>
            </a:r>
            <a14:m>
              <m:oMath>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a</m:t>
                    </m:r>
                  </m:e>
                  <m:sub>
                    <m:r>
                      <a:rPr xmlns:a="http://schemas.openxmlformats.org/drawingml/2006/main" sz="4100" i="1">
                        <a:solidFill>
                          <a:srgbClr val="000000"/>
                        </a:solidFill>
                        <a:latin typeface="Cambria Math" panose="02040503050406030204" pitchFamily="18" charset="0"/>
                      </a:rPr>
                      <m:t>00</m:t>
                    </m:r>
                  </m:sub>
                </m:sSub>
                <m:sSup>
                  <m:e>
                    <m:r>
                      <a:rPr xmlns:a="http://schemas.openxmlformats.org/drawingml/2006/main" sz="4100" i="1">
                        <a:solidFill>
                          <a:srgbClr val="000000"/>
                        </a:solidFill>
                        <a:latin typeface="Cambria Math" panose="02040503050406030204" pitchFamily="18" charset="0"/>
                      </a:rPr>
                      <m:t>|</m:t>
                    </m:r>
                  </m:e>
                  <m:sup>
                    <m:r>
                      <a:rPr xmlns:a="http://schemas.openxmlformats.org/drawingml/2006/main" sz="4100" i="1">
                        <a:solidFill>
                          <a:srgbClr val="000000"/>
                        </a:solidFill>
                        <a:latin typeface="Cambria Math" panose="02040503050406030204" pitchFamily="18" charset="0"/>
                      </a:rPr>
                      <m:t>2</m:t>
                    </m:r>
                  </m:sup>
                </m:sSup>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a</m:t>
                    </m:r>
                  </m:e>
                  <m:sub>
                    <m:r>
                      <a:rPr xmlns:a="http://schemas.openxmlformats.org/drawingml/2006/main" sz="4100" i="1">
                        <a:solidFill>
                          <a:srgbClr val="000000"/>
                        </a:solidFill>
                        <a:latin typeface="Cambria Math" panose="02040503050406030204" pitchFamily="18" charset="0"/>
                      </a:rPr>
                      <m:t>01</m:t>
                    </m:r>
                  </m:sub>
                </m:sSub>
                <m:sSup>
                  <m:e>
                    <m:r>
                      <a:rPr xmlns:a="http://schemas.openxmlformats.org/drawingml/2006/main" sz="4100" i="1">
                        <a:solidFill>
                          <a:srgbClr val="000000"/>
                        </a:solidFill>
                        <a:latin typeface="Cambria Math" panose="02040503050406030204" pitchFamily="18" charset="0"/>
                      </a:rPr>
                      <m:t>|</m:t>
                    </m:r>
                  </m:e>
                  <m:sup>
                    <m:r>
                      <a:rPr xmlns:a="http://schemas.openxmlformats.org/drawingml/2006/main" sz="4100" i="1">
                        <a:solidFill>
                          <a:srgbClr val="000000"/>
                        </a:solidFill>
                        <a:latin typeface="Cambria Math" panose="02040503050406030204" pitchFamily="18" charset="0"/>
                      </a:rPr>
                      <m:t>2</m:t>
                    </m:r>
                  </m:sup>
                </m:sSup>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a</m:t>
                    </m:r>
                  </m:e>
                  <m:sub>
                    <m:r>
                      <a:rPr xmlns:a="http://schemas.openxmlformats.org/drawingml/2006/main" sz="4100" i="1">
                        <a:solidFill>
                          <a:srgbClr val="000000"/>
                        </a:solidFill>
                        <a:latin typeface="Cambria Math" panose="02040503050406030204" pitchFamily="18" charset="0"/>
                      </a:rPr>
                      <m:t>10</m:t>
                    </m:r>
                  </m:sub>
                </m:sSub>
                <m:sSup>
                  <m:e>
                    <m:r>
                      <a:rPr xmlns:a="http://schemas.openxmlformats.org/drawingml/2006/main" sz="4100" i="1">
                        <a:solidFill>
                          <a:srgbClr val="000000"/>
                        </a:solidFill>
                        <a:latin typeface="Cambria Math" panose="02040503050406030204" pitchFamily="18" charset="0"/>
                      </a:rPr>
                      <m:t>|</m:t>
                    </m:r>
                  </m:e>
                  <m:sup>
                    <m:r>
                      <a:rPr xmlns:a="http://schemas.openxmlformats.org/drawingml/2006/main" sz="4100" i="1">
                        <a:solidFill>
                          <a:srgbClr val="000000"/>
                        </a:solidFill>
                        <a:latin typeface="Cambria Math" panose="02040503050406030204" pitchFamily="18" charset="0"/>
                      </a:rPr>
                      <m:t>2</m:t>
                    </m:r>
                  </m:sup>
                </m:sSup>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a</m:t>
                    </m:r>
                  </m:e>
                  <m:sub>
                    <m:r>
                      <a:rPr xmlns:a="http://schemas.openxmlformats.org/drawingml/2006/main" sz="4100" i="1">
                        <a:solidFill>
                          <a:srgbClr val="000000"/>
                        </a:solidFill>
                        <a:latin typeface="Cambria Math" panose="02040503050406030204" pitchFamily="18" charset="0"/>
                      </a:rPr>
                      <m:t>11</m:t>
                    </m:r>
                  </m:sub>
                </m:sSub>
                <m:sSup>
                  <m:e>
                    <m:r>
                      <a:rPr xmlns:a="http://schemas.openxmlformats.org/drawingml/2006/main" sz="4100" i="1">
                        <a:solidFill>
                          <a:srgbClr val="000000"/>
                        </a:solidFill>
                        <a:latin typeface="Cambria Math" panose="02040503050406030204" pitchFamily="18" charset="0"/>
                      </a:rPr>
                      <m:t>|</m:t>
                    </m:r>
                  </m:e>
                  <m:sup>
                    <m:r>
                      <a:rPr xmlns:a="http://schemas.openxmlformats.org/drawingml/2006/main" sz="4100" i="1">
                        <a:solidFill>
                          <a:srgbClr val="000000"/>
                        </a:solidFill>
                        <a:latin typeface="Cambria Math" panose="02040503050406030204" pitchFamily="18" charset="0"/>
                      </a:rPr>
                      <m:t>2</m:t>
                    </m:r>
                  </m:sup>
                </m:sSup>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oMath>
            </a14:m>
            <a:endParaRPr sz="4700"/>
          </a:p>
        </p:txBody>
      </p:sp>
      <p:sp>
        <p:nvSpPr>
          <p:cNvPr id="261" name="Demo"/>
          <p:cNvSpPr txBox="1"/>
          <p:nvPr/>
        </p:nvSpPr>
        <p:spPr>
          <a:xfrm>
            <a:off x="15358542" y="11644067"/>
            <a:ext cx="3861512" cy="19166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2438338">
              <a:lnSpc>
                <a:spcPct val="90000"/>
              </a:lnSpc>
              <a:spcBef>
                <a:spcPts val="10000"/>
              </a:spcBef>
              <a:defRPr spc="-324" sz="10800" u="sng">
                <a:gradFill flip="none" rotWithShape="1">
                  <a:gsLst>
                    <a:gs pos="0">
                      <a:srgbClr val="1E98FD"/>
                    </a:gs>
                    <a:gs pos="100000">
                      <a:srgbClr val="FF00F7"/>
                    </a:gs>
                  </a:gsLst>
                  <a:lin ang="3960000" scaled="0"/>
                </a:gradFill>
                <a:latin typeface="+mn-lt"/>
                <a:ea typeface="+mn-ea"/>
                <a:cs typeface="+mn-cs"/>
                <a:sym typeface="Graphik Semibold"/>
                <a:hlinkClick r:id="rId3" invalidUrl="" action="" tgtFrame="" tooltip="" history="1" highlightClick="0" endSnd="0"/>
              </a:defRPr>
            </a:lvl1pPr>
          </a:lstStyle>
          <a:p>
            <a:pPr>
              <a:defRPr u="none"/>
            </a:pPr>
            <a:r>
              <a:rPr u="sng">
                <a:hlinkClick r:id="rId3" invalidUrl="" action="" tgtFrame="" tooltip="" history="1" highlightClick="0" endSnd="0"/>
              </a:rPr>
              <a:t>Demo</a:t>
            </a:r>
          </a:p>
        </p:txBody>
      </p:sp>
      <p:sp>
        <p:nvSpPr>
          <p:cNvPr id="262" name="Source"/>
          <p:cNvSpPr txBox="1"/>
          <p:nvPr/>
        </p:nvSpPr>
        <p:spPr>
          <a:xfrm>
            <a:off x="19446879" y="12115207"/>
            <a:ext cx="3294432" cy="1399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pc="-231" sz="7700" u="sng">
                <a:gradFill flip="none" rotWithShape="1">
                  <a:gsLst>
                    <a:gs pos="0">
                      <a:srgbClr val="FF00D8"/>
                    </a:gs>
                    <a:gs pos="100000">
                      <a:srgbClr val="FF542E"/>
                    </a:gs>
                  </a:gsLst>
                  <a:lin ang="3960000" scaled="0"/>
                </a:gradFill>
                <a:latin typeface="+mn-lt"/>
                <a:ea typeface="+mn-ea"/>
                <a:cs typeface="+mn-cs"/>
                <a:sym typeface="Graphik Semibold"/>
                <a:hlinkClick r:id="rId4" invalidUrl="" action="" tgtFrame="" tooltip="" history="1" highlightClick="0" endSnd="0"/>
              </a:defRPr>
            </a:lvl1pPr>
          </a:lstStyle>
          <a:p>
            <a:pPr>
              <a:defRPr u="none"/>
            </a:pPr>
            <a:r>
              <a:rPr u="sng">
                <a:hlinkClick r:id="rId4" invalidUrl="" action="" tgtFrame="" tooltip="" history="1" highlightClick="0" endSnd="0"/>
              </a:rPr>
              <a:t>Source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60">
                                            <p:bg/>
                                          </p:spTgt>
                                        </p:tgtEl>
                                        <p:attrNameLst>
                                          <p:attrName>style.visibility</p:attrName>
                                        </p:attrNameLst>
                                      </p:cBhvr>
                                      <p:to>
                                        <p:strVal val="visible"/>
                                      </p:to>
                                    </p:set>
                                    <p:animEffect filter="fade" transition="in">
                                      <p:cBhvr>
                                        <p:cTn id="7" dur="1000"/>
                                        <p:tgtEl>
                                          <p:spTgt spid="260">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260">
                                            <p:txEl>
                                              <p:pRg st="0" end="0"/>
                                            </p:txEl>
                                          </p:spTgt>
                                        </p:tgtEl>
                                        <p:attrNameLst>
                                          <p:attrName>style.visibility</p:attrName>
                                        </p:attrNameLst>
                                      </p:cBhvr>
                                      <p:to>
                                        <p:strVal val="visible"/>
                                      </p:to>
                                    </p:set>
                                    <p:animEffect filter="fade" transition="in">
                                      <p:cBhvr>
                                        <p:cTn id="10" dur="1000"/>
                                        <p:tgtEl>
                                          <p:spTgt spid="26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260">
                                            <p:txEl>
                                              <p:pRg st="1" end="1"/>
                                            </p:txEl>
                                          </p:spTgt>
                                        </p:tgtEl>
                                        <p:attrNameLst>
                                          <p:attrName>style.visibility</p:attrName>
                                        </p:attrNameLst>
                                      </p:cBhvr>
                                      <p:to>
                                        <p:strVal val="visible"/>
                                      </p:to>
                                    </p:set>
                                    <p:animEffect filter="fade" transition="in">
                                      <p:cBhvr>
                                        <p:cTn id="15" dur="1000"/>
                                        <p:tgtEl>
                                          <p:spTgt spid="26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260">
                                            <p:txEl>
                                              <p:pRg st="2" end="2"/>
                                            </p:txEl>
                                          </p:spTgt>
                                        </p:tgtEl>
                                        <p:attrNameLst>
                                          <p:attrName>style.visibility</p:attrName>
                                        </p:attrNameLst>
                                      </p:cBhvr>
                                      <p:to>
                                        <p:strVal val="visible"/>
                                      </p:to>
                                    </p:set>
                                    <p:animEffect filter="fade" transition="in">
                                      <p:cBhvr>
                                        <p:cTn id="20" dur="1000"/>
                                        <p:tgtEl>
                                          <p:spTgt spid="260">
                                            <p:txEl>
                                              <p:pRg st="2" end="2"/>
                                            </p:txEl>
                                          </p:spTgt>
                                        </p:tgtEl>
                                      </p:cBhvr>
                                    </p:animEffect>
                                  </p:childTnLst>
                                </p:cTn>
                              </p:par>
                            </p:childTnLst>
                          </p:cTn>
                        </p:par>
                        <p:par>
                          <p:cTn id="21" fill="hold">
                            <p:stCondLst>
                              <p:cond delay="1000"/>
                            </p:stCondLst>
                            <p:childTnLst>
                              <p:par>
                                <p:cTn id="22" presetClass="entr" nodeType="afterEffect" presetID="10" grpId="2" fill="hold">
                                  <p:stCondLst>
                                    <p:cond delay="0"/>
                                  </p:stCondLst>
                                  <p:iterate type="el" backwards="0">
                                    <p:tmAbs val="0"/>
                                  </p:iterate>
                                  <p:childTnLst>
                                    <p:set>
                                      <p:cBhvr>
                                        <p:cTn id="23" fill="hold"/>
                                        <p:tgtEl>
                                          <p:spTgt spid="261"/>
                                        </p:tgtEl>
                                        <p:attrNameLst>
                                          <p:attrName>style.visibility</p:attrName>
                                        </p:attrNameLst>
                                      </p:cBhvr>
                                      <p:to>
                                        <p:strVal val="visible"/>
                                      </p:to>
                                    </p:set>
                                    <p:animEffect filter="fade" transition="in">
                                      <p:cBhvr>
                                        <p:cTn id="24" dur="1000"/>
                                        <p:tgtEl>
                                          <p:spTgt spid="261"/>
                                        </p:tgtEl>
                                      </p:cBhvr>
                                    </p:animEffect>
                                  </p:childTnLst>
                                </p:cTn>
                              </p:par>
                            </p:childTnLst>
                          </p:cTn>
                        </p:par>
                        <p:par>
                          <p:cTn id="25" fill="hold">
                            <p:stCondLst>
                              <p:cond delay="2000"/>
                            </p:stCondLst>
                            <p:childTnLst>
                              <p:par>
                                <p:cTn id="26" presetClass="entr" nodeType="afterEffect" presetID="10" grpId="3" fill="hold">
                                  <p:stCondLst>
                                    <p:cond delay="0"/>
                                  </p:stCondLst>
                                  <p:iterate type="el" backwards="0">
                                    <p:tmAbs val="0"/>
                                  </p:iterate>
                                  <p:childTnLst>
                                    <p:set>
                                      <p:cBhvr>
                                        <p:cTn id="27" fill="hold"/>
                                        <p:tgtEl>
                                          <p:spTgt spid="262"/>
                                        </p:tgtEl>
                                        <p:attrNameLst>
                                          <p:attrName>style.visibility</p:attrName>
                                        </p:attrNameLst>
                                      </p:cBhvr>
                                      <p:to>
                                        <p:strVal val="visible"/>
                                      </p:to>
                                    </p:set>
                                    <p:animEffect filter="fade" transition="in">
                                      <p:cBhvr>
                                        <p:cTn id="28"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60" grpId="1"/>
      <p:bldP build="whole" bldLvl="1" animBg="1" rev="0" advAuto="0" spid="261" grpId="2"/>
      <p:bldP build="whole" bldLvl="1" animBg="1" rev="0" advAuto="0" spid="262" grpId="3"/>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Two-qubit Gates - General Form"/>
          <p:cNvSpPr txBox="1"/>
          <p:nvPr>
            <p:ph type="title"/>
          </p:nvPr>
        </p:nvSpPr>
        <p:spPr>
          <a:xfrm>
            <a:off x="1270000" y="838200"/>
            <a:ext cx="21844000" cy="1549400"/>
          </a:xfrm>
          <a:prstGeom prst="rect">
            <a:avLst/>
          </a:prstGeom>
        </p:spPr>
        <p:txBody>
          <a:bodyPr/>
          <a:lstStyle>
            <a:lvl1pPr>
              <a:defRPr spc="-249" sz="8300"/>
            </a:lvl1pPr>
          </a:lstStyle>
          <a:p>
            <a:pPr/>
            <a:r>
              <a:t>Two-qubit Gates - General Form</a:t>
            </a:r>
          </a:p>
        </p:txBody>
      </p:sp>
      <p:sp>
        <p:nvSpPr>
          <p:cNvPr id="267" name="Most of the two-qubit gates are of the controlled type (except for the SWAP gate)…"/>
          <p:cNvSpPr txBox="1"/>
          <p:nvPr>
            <p:ph type="body" idx="1"/>
          </p:nvPr>
        </p:nvSpPr>
        <p:spPr>
          <a:xfrm>
            <a:off x="1270000" y="2601917"/>
            <a:ext cx="21844000" cy="10376057"/>
          </a:xfrm>
          <a:prstGeom prst="rect">
            <a:avLst/>
          </a:prstGeom>
        </p:spPr>
        <p:txBody>
          <a:bodyPr/>
          <a:lstStyle/>
          <a:p>
            <a:pPr marL="426783" indent="-426783" defTabSz="1901951">
              <a:spcBef>
                <a:spcPts val="1800"/>
              </a:spcBef>
              <a:defRPr sz="3666"/>
            </a:pPr>
            <a:r>
              <a:t>Most of the two-qubit gates are of the controlled type (except for the SWAP gate)</a:t>
            </a:r>
          </a:p>
          <a:p>
            <a:pPr marL="426783" indent="-426783" defTabSz="1901951">
              <a:spcBef>
                <a:spcPts val="1800"/>
              </a:spcBef>
              <a:defRPr sz="3666"/>
            </a:pPr>
            <a:r>
              <a:t>Controlled type two-qubit gates applies </a:t>
            </a:r>
            <a14:m>
              <m:oMath>
                <m:r>
                  <a:rPr xmlns:a="http://schemas.openxmlformats.org/drawingml/2006/main" sz="4850" i="1">
                    <a:solidFill>
                      <a:srgbClr val="000000"/>
                    </a:solidFill>
                    <a:latin typeface="Cambria Math" panose="02040503050406030204" pitchFamily="18" charset="0"/>
                  </a:rPr>
                  <m:t>U</m:t>
                </m:r>
              </m:oMath>
            </a14:m>
            <a:r>
              <a:t> to one qubit, conditioned on the state of another qubit</a:t>
            </a:r>
          </a:p>
          <a:p>
            <a:pPr marL="426783" indent="-426783" defTabSz="1901951">
              <a:spcBef>
                <a:spcPts val="1800"/>
              </a:spcBef>
              <a:defRPr sz="3666"/>
            </a:pPr>
            <a:r>
              <a:t>Lets apply on one qubit 1 the gate </a:t>
            </a:r>
            <a14:m>
              <m:oMath>
                <m:r>
                  <a:rPr xmlns:a="http://schemas.openxmlformats.org/drawingml/2006/main" sz="4850" i="1">
                    <a:solidFill>
                      <a:srgbClr val="000000"/>
                    </a:solidFill>
                    <a:latin typeface="Cambria Math" panose="02040503050406030204" pitchFamily="18" charset="0"/>
                  </a:rPr>
                  <m:t>U</m:t>
                </m:r>
              </m:oMath>
            </a14:m>
            <a:r>
              <a:t> on condition qubit 0 is equal to </a:t>
            </a:r>
            <a14:m>
              <m:oMath>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m:t>
                </m:r>
                <m:r>
                  <a:rPr xmlns:a="http://schemas.openxmlformats.org/drawingml/2006/main" sz="5050" i="1">
                    <a:solidFill>
                      <a:srgbClr val="000000"/>
                    </a:solidFill>
                    <a:latin typeface="Cambria Math" panose="02040503050406030204" pitchFamily="18" charset="0"/>
                  </a:rPr>
                  <m:t>⟩</m:t>
                </m:r>
              </m:oMath>
            </a14:m>
            <a:r>
              <a:t>, where </a:t>
            </a:r>
            <a14:m>
              <m:oMath>
                <m:r>
                  <a:rPr xmlns:a="http://schemas.openxmlformats.org/drawingml/2006/main" sz="4450" i="1">
                    <a:solidFill>
                      <a:srgbClr val="000000"/>
                    </a:solidFill>
                    <a:latin typeface="Cambria Math" panose="02040503050406030204" pitchFamily="18" charset="0"/>
                  </a:rPr>
                  <m:t>U</m:t>
                </m:r>
                <m:r>
                  <a:rPr xmlns:a="http://schemas.openxmlformats.org/drawingml/2006/main" sz="4450" i="1">
                    <a:solidFill>
                      <a:srgbClr val="000000"/>
                    </a:solidFill>
                    <a:latin typeface="Cambria Math" panose="02040503050406030204" pitchFamily="18" charset="0"/>
                  </a:rPr>
                  <m:t>=</m:t>
                </m:r>
                <m:d>
                  <m:dPr>
                    <m:ctrlPr>
                      <a:rPr xmlns:a="http://schemas.openxmlformats.org/drawingml/2006/main" sz="4450" i="1">
                        <a:solidFill>
                          <a:srgbClr val="000000"/>
                        </a:solidFill>
                        <a:latin typeface="Cambria Math" panose="02040503050406030204" pitchFamily="18" charset="0"/>
                      </a:rPr>
                    </m:ctrlPr>
                  </m:dPr>
                  <m:e>
                    <m:m>
                      <m:mPr>
                        <m:ctrlPr>
                          <a:rPr xmlns:a="http://schemas.openxmlformats.org/drawingml/2006/main" sz="4450" i="1">
                            <a:solidFill>
                              <a:srgbClr val="000000"/>
                            </a:solidFill>
                            <a:latin typeface="Cambria Math" panose="02040503050406030204" pitchFamily="18" charset="0"/>
                          </a:rPr>
                        </m:ctrlPr>
                        <m:baseJc m:val="center"/>
                        <m:plcHide m:val="on"/>
                        <m:mcs>
                          <m:mc>
                            <m:mcPr>
                              <m:count m:val="2"/>
                              <m:mcJc m:val="center"/>
                            </m:mcPr>
                          </m:mc>
                        </m:mcs>
                      </m:mPr>
                      <m:mr>
                        <m:e>
                          <m:sSub>
                            <m:e>
                              <m:argPr>
                                <m:scrLvl m:val="0"/>
                              </m:argPr>
                              <m:r>
                                <a:rPr xmlns:a="http://schemas.openxmlformats.org/drawingml/2006/main" sz="4450" i="1">
                                  <a:solidFill>
                                    <a:srgbClr val="000000"/>
                                  </a:solidFill>
                                  <a:latin typeface="Cambria Math" panose="02040503050406030204" pitchFamily="18" charset="0"/>
                                </a:rPr>
                                <m:t>u</m:t>
                              </m:r>
                            </m:e>
                            <m:sub>
                              <m:argPr>
                                <m:scrLvl m:val="0"/>
                              </m:argPr>
                              <m:r>
                                <a:rPr xmlns:a="http://schemas.openxmlformats.org/drawingml/2006/main" sz="4450" i="1">
                                  <a:solidFill>
                                    <a:srgbClr val="000000"/>
                                  </a:solidFill>
                                  <a:latin typeface="Cambria Math" panose="02040503050406030204" pitchFamily="18" charset="0"/>
                                </a:rPr>
                                <m:t>00</m:t>
                              </m:r>
                            </m:sub>
                          </m:sSub>
                        </m:e>
                        <m:e>
                          <m:sSub>
                            <m:e>
                              <m:argPr>
                                <m:scrLvl m:val="0"/>
                              </m:argPr>
                              <m:r>
                                <a:rPr xmlns:a="http://schemas.openxmlformats.org/drawingml/2006/main" sz="4450" i="1">
                                  <a:solidFill>
                                    <a:srgbClr val="000000"/>
                                  </a:solidFill>
                                  <a:latin typeface="Cambria Math" panose="02040503050406030204" pitchFamily="18" charset="0"/>
                                </a:rPr>
                                <m:t>u</m:t>
                              </m:r>
                            </m:e>
                            <m:sub>
                              <m:argPr>
                                <m:scrLvl m:val="0"/>
                              </m:argPr>
                              <m:r>
                                <a:rPr xmlns:a="http://schemas.openxmlformats.org/drawingml/2006/main" sz="4450" i="1">
                                  <a:solidFill>
                                    <a:srgbClr val="000000"/>
                                  </a:solidFill>
                                  <a:latin typeface="Cambria Math" panose="02040503050406030204" pitchFamily="18" charset="0"/>
                                </a:rPr>
                                <m:t>01</m:t>
                              </m:r>
                            </m:sub>
                          </m:sSub>
                        </m:e>
                      </m:mr>
                      <m:mr>
                        <m:e>
                          <m:sSub>
                            <m:e>
                              <m:argPr>
                                <m:scrLvl m:val="0"/>
                              </m:argPr>
                              <m:r>
                                <a:rPr xmlns:a="http://schemas.openxmlformats.org/drawingml/2006/main" sz="4450" i="1">
                                  <a:solidFill>
                                    <a:srgbClr val="000000"/>
                                  </a:solidFill>
                                  <a:latin typeface="Cambria Math" panose="02040503050406030204" pitchFamily="18" charset="0"/>
                                </a:rPr>
                                <m:t>u</m:t>
                              </m:r>
                            </m:e>
                            <m:sub>
                              <m:argPr>
                                <m:scrLvl m:val="0"/>
                              </m:argPr>
                              <m:r>
                                <a:rPr xmlns:a="http://schemas.openxmlformats.org/drawingml/2006/main" sz="4450" i="1">
                                  <a:solidFill>
                                    <a:srgbClr val="000000"/>
                                  </a:solidFill>
                                  <a:latin typeface="Cambria Math" panose="02040503050406030204" pitchFamily="18" charset="0"/>
                                </a:rPr>
                                <m:t>10</m:t>
                              </m:r>
                            </m:sub>
                          </m:sSub>
                        </m:e>
                        <m:e>
                          <m:sSub>
                            <m:e>
                              <m:argPr>
                                <m:scrLvl m:val="0"/>
                              </m:argPr>
                              <m:r>
                                <a:rPr xmlns:a="http://schemas.openxmlformats.org/drawingml/2006/main" sz="4450" i="1">
                                  <a:solidFill>
                                    <a:srgbClr val="000000"/>
                                  </a:solidFill>
                                  <a:latin typeface="Cambria Math" panose="02040503050406030204" pitchFamily="18" charset="0"/>
                                </a:rPr>
                                <m:t>u</m:t>
                              </m:r>
                            </m:e>
                            <m:sub>
                              <m:argPr>
                                <m:scrLvl m:val="0"/>
                              </m:argPr>
                              <m:r>
                                <a:rPr xmlns:a="http://schemas.openxmlformats.org/drawingml/2006/main" sz="4450" i="1">
                                  <a:solidFill>
                                    <a:srgbClr val="000000"/>
                                  </a:solidFill>
                                  <a:latin typeface="Cambria Math" panose="02040503050406030204" pitchFamily="18" charset="0"/>
                                </a:rPr>
                                <m:t>11</m:t>
                              </m:r>
                            </m:sub>
                          </m:sSub>
                        </m:e>
                      </m:mr>
                    </m:m>
                  </m:e>
                </m:d>
              </m:oMath>
            </a14:m>
          </a:p>
          <a:p>
            <a:pPr lvl="2" marL="0" indent="713231" defTabSz="1901951">
              <a:spcBef>
                <a:spcPts val="1800"/>
              </a:spcBef>
              <a:buClrTx/>
              <a:buSzTx/>
              <a:buNone/>
              <a:defRPr sz="3666"/>
            </a:pPr>
            <a14:m>
              <m:oMathPara>
                <m:oMathParaPr>
                  <m:jc m:val="left"/>
                </m:oMathParaPr>
                <m:oMath>
                  <m:eqArr>
                    <m:eqArrPr>
                      <m:ctrlPr>
                        <a:rPr xmlns:a="http://schemas.openxmlformats.org/drawingml/2006/main" sz="4050" i="1">
                          <a:solidFill>
                            <a:srgbClr val="000000"/>
                          </a:solidFill>
                          <a:latin typeface="Cambria Math" panose="02040503050406030204" pitchFamily="18" charset="0"/>
                        </a:rPr>
                      </m:ctrlPr>
                    </m:eqArrPr>
                    <m:e>
                      <m:m>
                        <m:mPr>
                          <m:ctrlPr>
                            <a:rPr xmlns:a="http://schemas.openxmlformats.org/drawingml/2006/main" sz="4050" i="1">
                              <a:solidFill>
                                <a:srgbClr val="000000"/>
                              </a:solidFill>
                              <a:latin typeface="Cambria Math" panose="02040503050406030204" pitchFamily="18" charset="0"/>
                            </a:rPr>
                          </m:ctrlPr>
                          <m:baseJc m:val="center"/>
                          <m:plcHide m:val="on"/>
                          <m:mcs>
                            <m:mc>
                              <m:mcPr>
                                <m:count m:val="2"/>
                                <m:mcJc m:val="center"/>
                              </m:mcPr>
                            </m:mc>
                          </m:mcs>
                        </m:mPr>
                        <m:mr>
                          <m:e>
                            <m:sSub>
                              <m:e>
                                <m:argPr>
                                  <m:scrLvl m:val="0"/>
                                </m:argPr>
                                <m:argPr>
                                  <m:scrLvl m:val="0"/>
                                </m:argPr>
                                <m:r>
                                  <a:rPr xmlns:a="http://schemas.openxmlformats.org/drawingml/2006/main" sz="4050" i="1">
                                    <a:solidFill>
                                      <a:srgbClr val="000000"/>
                                    </a:solidFill>
                                    <a:latin typeface="Cambria Math" panose="02040503050406030204" pitchFamily="18" charset="0"/>
                                  </a:rPr>
                                  <m:t>C</m:t>
                                </m:r>
                              </m:e>
                              <m:sub>
                                <m:argPr>
                                  <m:scrLvl m:val="0"/>
                                </m:argPr>
                                <m:argPr>
                                  <m:scrLvl m:val="0"/>
                                </m:argPr>
                                <m:r>
                                  <a:rPr xmlns:a="http://schemas.openxmlformats.org/drawingml/2006/main" sz="4050" i="1">
                                    <a:solidFill>
                                      <a:srgbClr val="000000"/>
                                    </a:solidFill>
                                    <a:latin typeface="Cambria Math" panose="02040503050406030204" pitchFamily="18" charset="0"/>
                                  </a:rPr>
                                  <m:t>U</m:t>
                                </m:r>
                              </m:sub>
                            </m:sSub>
                            <m:r>
                              <a:rPr xmlns:a="http://schemas.openxmlformats.org/drawingml/2006/main" sz="4050" i="1">
                                <a:solidFill>
                                  <a:srgbClr val="000000"/>
                                </a:solidFill>
                                <a:latin typeface="Cambria Math" panose="02040503050406030204" pitchFamily="18" charset="0"/>
                              </a:rPr>
                              <m:t>:</m:t>
                            </m:r>
                            <m:limLow>
                              <m:e>
                                <m:argPr>
                                  <m:scrLvl m:val="0"/>
                                </m:argPr>
                                <m:argPr>
                                  <m:scrLvl m:val="0"/>
                                </m:argPr>
                                <m:r>
                                  <a:rPr xmlns:a="http://schemas.openxmlformats.org/drawingml/2006/main" sz="4050" i="1">
                                    <a:solidFill>
                                      <a:srgbClr val="000000"/>
                                    </a:solidFill>
                                    <a:latin typeface="Cambria Math" panose="02040503050406030204" pitchFamily="18" charset="0"/>
                                  </a:rPr>
                                  <m:t>|</m:t>
                                </m:r>
                                <m:r>
                                  <a:rPr xmlns:a="http://schemas.openxmlformats.org/drawingml/2006/main" sz="4050" i="1">
                                    <a:solidFill>
                                      <a:srgbClr val="000000"/>
                                    </a:solidFill>
                                    <a:latin typeface="Cambria Math" panose="02040503050406030204" pitchFamily="18" charset="0"/>
                                  </a:rPr>
                                  <m:t>0</m:t>
                                </m:r>
                                <m:r>
                                  <a:rPr xmlns:a="http://schemas.openxmlformats.org/drawingml/2006/main" sz="4050" i="1">
                                    <a:solidFill>
                                      <a:srgbClr val="000000"/>
                                    </a:solidFill>
                                    <a:latin typeface="Cambria Math" panose="02040503050406030204" pitchFamily="18" charset="0"/>
                                  </a:rPr>
                                  <m:t>⟩</m:t>
                                </m:r>
                              </m:e>
                              <m:lim>
                                <m:argPr>
                                  <m:scrLvl m:val="0"/>
                                </m:argPr>
                                <m:argPr>
                                  <m:scrLvl m:val="0"/>
                                </m:argPr>
                                <m:r>
                                  <m:rPr>
                                    <m:nor/>
                                  </m:rPr>
                                  <a:rPr xmlns:a="http://schemas.openxmlformats.org/drawingml/2006/main" sz="4050" i="1">
                                    <a:solidFill>
                                      <a:srgbClr val="000000"/>
                                    </a:solidFill>
                                    <a:latin typeface="Cambria Math" panose="02040503050406030204" pitchFamily="18" charset="0"/>
                                  </a:rPr>
                                  <m:t>qubit</m:t>
                                </m:r>
                                <m:r>
                                  <a:rPr xmlns:a="http://schemas.openxmlformats.org/drawingml/2006/main" sz="4050" i="1">
                                    <a:solidFill>
                                      <a:srgbClr val="000000"/>
                                    </a:solidFill>
                                    <a:latin typeface="Cambria Math" panose="02040503050406030204" pitchFamily="18" charset="0"/>
                                  </a:rPr>
                                  <m:t>1</m:t>
                                </m:r>
                              </m:lim>
                            </m:limLow>
                            <m:r>
                              <a:rPr xmlns:a="http://schemas.openxmlformats.org/drawingml/2006/main" sz="4050" i="1">
                                <a:solidFill>
                                  <a:srgbClr val="000000"/>
                                </a:solidFill>
                                <a:latin typeface="Cambria Math" panose="02040503050406030204" pitchFamily="18" charset="0"/>
                              </a:rPr>
                              <m:t>⊗</m:t>
                            </m:r>
                            <m:limLow>
                              <m:e>
                                <m:argPr>
                                  <m:scrLvl m:val="0"/>
                                </m:argPr>
                                <m:argPr>
                                  <m:scrLvl m:val="0"/>
                                </m:argPr>
                                <m:r>
                                  <a:rPr xmlns:a="http://schemas.openxmlformats.org/drawingml/2006/main" sz="4050" i="1">
                                    <a:solidFill>
                                      <a:srgbClr val="000000"/>
                                    </a:solidFill>
                                    <a:latin typeface="Cambria Math" panose="02040503050406030204" pitchFamily="18" charset="0"/>
                                  </a:rPr>
                                  <m:t>|</m:t>
                                </m:r>
                                <m:r>
                                  <a:rPr xmlns:a="http://schemas.openxmlformats.org/drawingml/2006/main" sz="4050" i="1">
                                    <a:solidFill>
                                      <a:srgbClr val="000000"/>
                                    </a:solidFill>
                                    <a:latin typeface="Cambria Math" panose="02040503050406030204" pitchFamily="18" charset="0"/>
                                  </a:rPr>
                                  <m:t>0</m:t>
                                </m:r>
                                <m:r>
                                  <a:rPr xmlns:a="http://schemas.openxmlformats.org/drawingml/2006/main" sz="4050" i="1">
                                    <a:solidFill>
                                      <a:srgbClr val="000000"/>
                                    </a:solidFill>
                                    <a:latin typeface="Cambria Math" panose="02040503050406030204" pitchFamily="18" charset="0"/>
                                  </a:rPr>
                                  <m:t>⟩</m:t>
                                </m:r>
                              </m:e>
                              <m:lim>
                                <m:argPr>
                                  <m:scrLvl m:val="0"/>
                                </m:argPr>
                                <m:argPr>
                                  <m:scrLvl m:val="0"/>
                                </m:argPr>
                                <m:r>
                                  <m:rPr>
                                    <m:nor/>
                                  </m:rPr>
                                  <a:rPr xmlns:a="http://schemas.openxmlformats.org/drawingml/2006/main" sz="4050" i="1">
                                    <a:solidFill>
                                      <a:srgbClr val="000000"/>
                                    </a:solidFill>
                                    <a:latin typeface="Cambria Math" panose="02040503050406030204" pitchFamily="18" charset="0"/>
                                  </a:rPr>
                                  <m:t>qubit</m:t>
                                </m:r>
                                <m:r>
                                  <a:rPr xmlns:a="http://schemas.openxmlformats.org/drawingml/2006/main" sz="4050" i="1">
                                    <a:solidFill>
                                      <a:srgbClr val="000000"/>
                                    </a:solidFill>
                                    <a:latin typeface="Cambria Math" panose="02040503050406030204" pitchFamily="18" charset="0"/>
                                  </a:rPr>
                                  <m:t>0</m:t>
                                </m:r>
                              </m:lim>
                            </m:limLow>
                          </m:e>
                          <m:e>
                            <m:r>
                              <a:rPr xmlns:a="http://schemas.openxmlformats.org/drawingml/2006/main" sz="4050" i="1">
                                <a:solidFill>
                                  <a:srgbClr val="000000"/>
                                </a:solidFill>
                                <a:latin typeface="Cambria Math" panose="02040503050406030204" pitchFamily="18" charset="0"/>
                              </a:rPr>
                              <m:t>→</m:t>
                            </m:r>
                            <m:limLow>
                              <m:e>
                                <m:argPr>
                                  <m:scrLvl m:val="0"/>
                                </m:argPr>
                                <m:argPr>
                                  <m:scrLvl m:val="0"/>
                                </m:argPr>
                                <m:r>
                                  <a:rPr xmlns:a="http://schemas.openxmlformats.org/drawingml/2006/main" sz="4050" i="1">
                                    <a:solidFill>
                                      <a:srgbClr val="000000"/>
                                    </a:solidFill>
                                    <a:latin typeface="Cambria Math" panose="02040503050406030204" pitchFamily="18" charset="0"/>
                                  </a:rPr>
                                  <m:t>|</m:t>
                                </m:r>
                                <m:r>
                                  <a:rPr xmlns:a="http://schemas.openxmlformats.org/drawingml/2006/main" sz="4050" i="1">
                                    <a:solidFill>
                                      <a:srgbClr val="000000"/>
                                    </a:solidFill>
                                    <a:latin typeface="Cambria Math" panose="02040503050406030204" pitchFamily="18" charset="0"/>
                                  </a:rPr>
                                  <m:t>0</m:t>
                                </m:r>
                                <m:r>
                                  <a:rPr xmlns:a="http://schemas.openxmlformats.org/drawingml/2006/main" sz="4050" i="1">
                                    <a:solidFill>
                                      <a:srgbClr val="000000"/>
                                    </a:solidFill>
                                    <a:latin typeface="Cambria Math" panose="02040503050406030204" pitchFamily="18" charset="0"/>
                                  </a:rPr>
                                  <m:t>⟩</m:t>
                                </m:r>
                              </m:e>
                              <m:lim>
                                <m:argPr>
                                  <m:scrLvl m:val="0"/>
                                </m:argPr>
                                <m:argPr>
                                  <m:scrLvl m:val="0"/>
                                </m:argPr>
                                <m:r>
                                  <m:rPr>
                                    <m:nor/>
                                  </m:rPr>
                                  <a:rPr xmlns:a="http://schemas.openxmlformats.org/drawingml/2006/main" sz="4050" i="1">
                                    <a:solidFill>
                                      <a:srgbClr val="000000"/>
                                    </a:solidFill>
                                    <a:latin typeface="Cambria Math" panose="02040503050406030204" pitchFamily="18" charset="0"/>
                                  </a:rPr>
                                  <m:t>qubit</m:t>
                                </m:r>
                                <m:r>
                                  <a:rPr xmlns:a="http://schemas.openxmlformats.org/drawingml/2006/main" sz="4050" i="1">
                                    <a:solidFill>
                                      <a:srgbClr val="000000"/>
                                    </a:solidFill>
                                    <a:latin typeface="Cambria Math" panose="02040503050406030204" pitchFamily="18" charset="0"/>
                                  </a:rPr>
                                  <m:t>1</m:t>
                                </m:r>
                              </m:lim>
                            </m:limLow>
                            <m:r>
                              <a:rPr xmlns:a="http://schemas.openxmlformats.org/drawingml/2006/main" sz="4050" i="1">
                                <a:solidFill>
                                  <a:srgbClr val="000000"/>
                                </a:solidFill>
                                <a:latin typeface="Cambria Math" panose="02040503050406030204" pitchFamily="18" charset="0"/>
                              </a:rPr>
                              <m:t>⊗</m:t>
                            </m:r>
                            <m:limLow>
                              <m:e>
                                <m:argPr>
                                  <m:scrLvl m:val="0"/>
                                </m:argPr>
                                <m:argPr>
                                  <m:scrLvl m:val="0"/>
                                </m:argPr>
                                <m:r>
                                  <a:rPr xmlns:a="http://schemas.openxmlformats.org/drawingml/2006/main" sz="4050" i="1">
                                    <a:solidFill>
                                      <a:srgbClr val="000000"/>
                                    </a:solidFill>
                                    <a:latin typeface="Cambria Math" panose="02040503050406030204" pitchFamily="18" charset="0"/>
                                  </a:rPr>
                                  <m:t>|</m:t>
                                </m:r>
                                <m:r>
                                  <a:rPr xmlns:a="http://schemas.openxmlformats.org/drawingml/2006/main" sz="4050" i="1">
                                    <a:solidFill>
                                      <a:srgbClr val="000000"/>
                                    </a:solidFill>
                                    <a:latin typeface="Cambria Math" panose="02040503050406030204" pitchFamily="18" charset="0"/>
                                  </a:rPr>
                                  <m:t>0</m:t>
                                </m:r>
                                <m:r>
                                  <a:rPr xmlns:a="http://schemas.openxmlformats.org/drawingml/2006/main" sz="4050" i="1">
                                    <a:solidFill>
                                      <a:srgbClr val="000000"/>
                                    </a:solidFill>
                                    <a:latin typeface="Cambria Math" panose="02040503050406030204" pitchFamily="18" charset="0"/>
                                  </a:rPr>
                                  <m:t>⟩</m:t>
                                </m:r>
                              </m:e>
                              <m:lim>
                                <m:argPr>
                                  <m:scrLvl m:val="0"/>
                                </m:argPr>
                                <m:argPr>
                                  <m:scrLvl m:val="0"/>
                                </m:argPr>
                                <m:r>
                                  <m:rPr>
                                    <m:nor/>
                                  </m:rPr>
                                  <a:rPr xmlns:a="http://schemas.openxmlformats.org/drawingml/2006/main" sz="4050" i="1">
                                    <a:solidFill>
                                      <a:srgbClr val="000000"/>
                                    </a:solidFill>
                                    <a:latin typeface="Cambria Math" panose="02040503050406030204" pitchFamily="18" charset="0"/>
                                  </a:rPr>
                                  <m:t>qubit</m:t>
                                </m:r>
                                <m:r>
                                  <a:rPr xmlns:a="http://schemas.openxmlformats.org/drawingml/2006/main" sz="4050" i="1">
                                    <a:solidFill>
                                      <a:srgbClr val="000000"/>
                                    </a:solidFill>
                                    <a:latin typeface="Cambria Math" panose="02040503050406030204" pitchFamily="18" charset="0"/>
                                  </a:rPr>
                                  <m:t>0</m:t>
                                </m:r>
                              </m:lim>
                            </m:limLow>
                          </m:e>
                        </m:mr>
                        <m:mr>
                          <m:e>
                            <m:sSub>
                              <m:e>
                                <m:argPr>
                                  <m:scrLvl m:val="0"/>
                                </m:argPr>
                                <m:argPr>
                                  <m:scrLvl m:val="0"/>
                                </m:argPr>
                                <m:r>
                                  <a:rPr xmlns:a="http://schemas.openxmlformats.org/drawingml/2006/main" sz="4050" i="1">
                                    <a:solidFill>
                                      <a:srgbClr val="000000"/>
                                    </a:solidFill>
                                    <a:latin typeface="Cambria Math" panose="02040503050406030204" pitchFamily="18" charset="0"/>
                                  </a:rPr>
                                  <m:t>C</m:t>
                                </m:r>
                              </m:e>
                              <m:sub>
                                <m:argPr>
                                  <m:scrLvl m:val="0"/>
                                </m:argPr>
                                <m:argPr>
                                  <m:scrLvl m:val="0"/>
                                </m:argPr>
                                <m:r>
                                  <a:rPr xmlns:a="http://schemas.openxmlformats.org/drawingml/2006/main" sz="4050" i="1">
                                    <a:solidFill>
                                      <a:srgbClr val="000000"/>
                                    </a:solidFill>
                                    <a:latin typeface="Cambria Math" panose="02040503050406030204" pitchFamily="18" charset="0"/>
                                  </a:rPr>
                                  <m:t>U</m:t>
                                </m:r>
                              </m:sub>
                            </m:sSub>
                            <m:r>
                              <a:rPr xmlns:a="http://schemas.openxmlformats.org/drawingml/2006/main" sz="4050" i="1">
                                <a:solidFill>
                                  <a:srgbClr val="000000"/>
                                </a:solidFill>
                                <a:latin typeface="Cambria Math" panose="02040503050406030204" pitchFamily="18" charset="0"/>
                              </a:rPr>
                              <m:t>:</m:t>
                            </m:r>
                            <m:limLow>
                              <m:e>
                                <m:argPr>
                                  <m:scrLvl m:val="0"/>
                                </m:argPr>
                                <m:argPr>
                                  <m:scrLvl m:val="0"/>
                                </m:argPr>
                                <m:r>
                                  <a:rPr xmlns:a="http://schemas.openxmlformats.org/drawingml/2006/main" sz="4050" i="1">
                                    <a:solidFill>
                                      <a:srgbClr val="000000"/>
                                    </a:solidFill>
                                    <a:latin typeface="Cambria Math" panose="02040503050406030204" pitchFamily="18" charset="0"/>
                                  </a:rPr>
                                  <m:t>|</m:t>
                                </m:r>
                                <m:r>
                                  <a:rPr xmlns:a="http://schemas.openxmlformats.org/drawingml/2006/main" sz="4050" i="1">
                                    <a:solidFill>
                                      <a:srgbClr val="000000"/>
                                    </a:solidFill>
                                    <a:latin typeface="Cambria Math" panose="02040503050406030204" pitchFamily="18" charset="0"/>
                                  </a:rPr>
                                  <m:t>0</m:t>
                                </m:r>
                                <m:r>
                                  <a:rPr xmlns:a="http://schemas.openxmlformats.org/drawingml/2006/main" sz="4050" i="1">
                                    <a:solidFill>
                                      <a:srgbClr val="000000"/>
                                    </a:solidFill>
                                    <a:latin typeface="Cambria Math" panose="02040503050406030204" pitchFamily="18" charset="0"/>
                                  </a:rPr>
                                  <m:t>⟩</m:t>
                                </m:r>
                              </m:e>
                              <m:lim>
                                <m:argPr>
                                  <m:scrLvl m:val="0"/>
                                </m:argPr>
                                <m:argPr>
                                  <m:scrLvl m:val="0"/>
                                </m:argPr>
                                <m:r>
                                  <m:rPr>
                                    <m:nor/>
                                  </m:rPr>
                                  <a:rPr xmlns:a="http://schemas.openxmlformats.org/drawingml/2006/main" sz="4050" i="1">
                                    <a:solidFill>
                                      <a:srgbClr val="000000"/>
                                    </a:solidFill>
                                    <a:latin typeface="Cambria Math" panose="02040503050406030204" pitchFamily="18" charset="0"/>
                                  </a:rPr>
                                  <m:t>qubit</m:t>
                                </m:r>
                                <m:r>
                                  <a:rPr xmlns:a="http://schemas.openxmlformats.org/drawingml/2006/main" sz="4050" i="1">
                                    <a:solidFill>
                                      <a:srgbClr val="000000"/>
                                    </a:solidFill>
                                    <a:latin typeface="Cambria Math" panose="02040503050406030204" pitchFamily="18" charset="0"/>
                                  </a:rPr>
                                  <m:t>1</m:t>
                                </m:r>
                              </m:lim>
                            </m:limLow>
                            <m:r>
                              <a:rPr xmlns:a="http://schemas.openxmlformats.org/drawingml/2006/main" sz="4050" i="1">
                                <a:solidFill>
                                  <a:srgbClr val="000000"/>
                                </a:solidFill>
                                <a:latin typeface="Cambria Math" panose="02040503050406030204" pitchFamily="18" charset="0"/>
                              </a:rPr>
                              <m:t>⊗</m:t>
                            </m:r>
                            <m:limLow>
                              <m:e>
                                <m:argPr>
                                  <m:scrLvl m:val="0"/>
                                </m:argPr>
                                <m:argPr>
                                  <m:scrLvl m:val="0"/>
                                </m:argPr>
                                <m:r>
                                  <a:rPr xmlns:a="http://schemas.openxmlformats.org/drawingml/2006/main" sz="4050" i="1">
                                    <a:solidFill>
                                      <a:srgbClr val="000000"/>
                                    </a:solidFill>
                                    <a:latin typeface="Cambria Math" panose="02040503050406030204" pitchFamily="18" charset="0"/>
                                  </a:rPr>
                                  <m:t>|</m:t>
                                </m:r>
                                <m:r>
                                  <a:rPr xmlns:a="http://schemas.openxmlformats.org/drawingml/2006/main" sz="4050" i="1">
                                    <a:solidFill>
                                      <a:srgbClr val="000000"/>
                                    </a:solidFill>
                                    <a:latin typeface="Cambria Math" panose="02040503050406030204" pitchFamily="18" charset="0"/>
                                  </a:rPr>
                                  <m:t>1</m:t>
                                </m:r>
                                <m:r>
                                  <a:rPr xmlns:a="http://schemas.openxmlformats.org/drawingml/2006/main" sz="4050" i="1">
                                    <a:solidFill>
                                      <a:srgbClr val="000000"/>
                                    </a:solidFill>
                                    <a:latin typeface="Cambria Math" panose="02040503050406030204" pitchFamily="18" charset="0"/>
                                  </a:rPr>
                                  <m:t>⟩</m:t>
                                </m:r>
                              </m:e>
                              <m:lim>
                                <m:argPr>
                                  <m:scrLvl m:val="0"/>
                                </m:argPr>
                                <m:argPr>
                                  <m:scrLvl m:val="0"/>
                                </m:argPr>
                                <m:r>
                                  <m:rPr>
                                    <m:nor/>
                                  </m:rPr>
                                  <a:rPr xmlns:a="http://schemas.openxmlformats.org/drawingml/2006/main" sz="4050" i="1">
                                    <a:solidFill>
                                      <a:srgbClr val="000000"/>
                                    </a:solidFill>
                                    <a:latin typeface="Cambria Math" panose="02040503050406030204" pitchFamily="18" charset="0"/>
                                  </a:rPr>
                                  <m:t>qubit</m:t>
                                </m:r>
                                <m:r>
                                  <a:rPr xmlns:a="http://schemas.openxmlformats.org/drawingml/2006/main" sz="4050" i="1">
                                    <a:solidFill>
                                      <a:srgbClr val="000000"/>
                                    </a:solidFill>
                                    <a:latin typeface="Cambria Math" panose="02040503050406030204" pitchFamily="18" charset="0"/>
                                  </a:rPr>
                                  <m:t>0</m:t>
                                </m:r>
                              </m:lim>
                            </m:limLow>
                          </m:e>
                          <m:e>
                            <m:r>
                              <a:rPr xmlns:a="http://schemas.openxmlformats.org/drawingml/2006/main" sz="4050" i="1">
                                <a:solidFill>
                                  <a:srgbClr val="000000"/>
                                </a:solidFill>
                                <a:latin typeface="Cambria Math" panose="02040503050406030204" pitchFamily="18" charset="0"/>
                              </a:rPr>
                              <m:t>→</m:t>
                            </m:r>
                            <m:limLow>
                              <m:e>
                                <m:argPr>
                                  <m:scrLvl m:val="0"/>
                                </m:argPr>
                                <m:argPr>
                                  <m:scrLvl m:val="0"/>
                                </m:argPr>
                                <m:r>
                                  <a:rPr xmlns:a="http://schemas.openxmlformats.org/drawingml/2006/main" sz="4050" i="1">
                                    <a:solidFill>
                                      <a:srgbClr val="000000"/>
                                    </a:solidFill>
                                    <a:latin typeface="Cambria Math" panose="02040503050406030204" pitchFamily="18" charset="0"/>
                                  </a:rPr>
                                  <m:t>U</m:t>
                                </m:r>
                                <m:r>
                                  <a:rPr xmlns:a="http://schemas.openxmlformats.org/drawingml/2006/main" sz="4050" i="1">
                                    <a:solidFill>
                                      <a:srgbClr val="000000"/>
                                    </a:solidFill>
                                    <a:latin typeface="Cambria Math" panose="02040503050406030204" pitchFamily="18" charset="0"/>
                                  </a:rPr>
                                  <m:t>|</m:t>
                                </m:r>
                                <m:r>
                                  <a:rPr xmlns:a="http://schemas.openxmlformats.org/drawingml/2006/main" sz="4050" i="1">
                                    <a:solidFill>
                                      <a:srgbClr val="000000"/>
                                    </a:solidFill>
                                    <a:latin typeface="Cambria Math" panose="02040503050406030204" pitchFamily="18" charset="0"/>
                                  </a:rPr>
                                  <m:t>0</m:t>
                                </m:r>
                                <m:r>
                                  <a:rPr xmlns:a="http://schemas.openxmlformats.org/drawingml/2006/main" sz="4050" i="1">
                                    <a:solidFill>
                                      <a:srgbClr val="000000"/>
                                    </a:solidFill>
                                    <a:latin typeface="Cambria Math" panose="02040503050406030204" pitchFamily="18" charset="0"/>
                                  </a:rPr>
                                  <m:t>⟩</m:t>
                                </m:r>
                              </m:e>
                              <m:lim>
                                <m:argPr>
                                  <m:scrLvl m:val="0"/>
                                </m:argPr>
                                <m:argPr>
                                  <m:scrLvl m:val="0"/>
                                </m:argPr>
                                <m:r>
                                  <m:rPr>
                                    <m:nor/>
                                  </m:rPr>
                                  <a:rPr xmlns:a="http://schemas.openxmlformats.org/drawingml/2006/main" sz="4050" i="1">
                                    <a:solidFill>
                                      <a:srgbClr val="000000"/>
                                    </a:solidFill>
                                    <a:latin typeface="Cambria Math" panose="02040503050406030204" pitchFamily="18" charset="0"/>
                                  </a:rPr>
                                  <m:t>qubit</m:t>
                                </m:r>
                                <m:r>
                                  <a:rPr xmlns:a="http://schemas.openxmlformats.org/drawingml/2006/main" sz="4050" i="1">
                                    <a:solidFill>
                                      <a:srgbClr val="000000"/>
                                    </a:solidFill>
                                    <a:latin typeface="Cambria Math" panose="02040503050406030204" pitchFamily="18" charset="0"/>
                                  </a:rPr>
                                  <m:t>1</m:t>
                                </m:r>
                              </m:lim>
                            </m:limLow>
                            <m:r>
                              <a:rPr xmlns:a="http://schemas.openxmlformats.org/drawingml/2006/main" sz="4050" i="1">
                                <a:solidFill>
                                  <a:srgbClr val="000000"/>
                                </a:solidFill>
                                <a:latin typeface="Cambria Math" panose="02040503050406030204" pitchFamily="18" charset="0"/>
                              </a:rPr>
                              <m:t>⊗</m:t>
                            </m:r>
                            <m:limLow>
                              <m:e>
                                <m:argPr>
                                  <m:scrLvl m:val="0"/>
                                </m:argPr>
                                <m:argPr>
                                  <m:scrLvl m:val="0"/>
                                </m:argPr>
                                <m:r>
                                  <a:rPr xmlns:a="http://schemas.openxmlformats.org/drawingml/2006/main" sz="4050" i="1">
                                    <a:solidFill>
                                      <a:srgbClr val="000000"/>
                                    </a:solidFill>
                                    <a:latin typeface="Cambria Math" panose="02040503050406030204" pitchFamily="18" charset="0"/>
                                  </a:rPr>
                                  <m:t>|</m:t>
                                </m:r>
                                <m:r>
                                  <a:rPr xmlns:a="http://schemas.openxmlformats.org/drawingml/2006/main" sz="4050" i="1">
                                    <a:solidFill>
                                      <a:srgbClr val="000000"/>
                                    </a:solidFill>
                                    <a:latin typeface="Cambria Math" panose="02040503050406030204" pitchFamily="18" charset="0"/>
                                  </a:rPr>
                                  <m:t>1</m:t>
                                </m:r>
                                <m:r>
                                  <a:rPr xmlns:a="http://schemas.openxmlformats.org/drawingml/2006/main" sz="4050" i="1">
                                    <a:solidFill>
                                      <a:srgbClr val="000000"/>
                                    </a:solidFill>
                                    <a:latin typeface="Cambria Math" panose="02040503050406030204" pitchFamily="18" charset="0"/>
                                  </a:rPr>
                                  <m:t>⟩</m:t>
                                </m:r>
                              </m:e>
                              <m:lim>
                                <m:argPr>
                                  <m:scrLvl m:val="0"/>
                                </m:argPr>
                                <m:argPr>
                                  <m:scrLvl m:val="0"/>
                                </m:argPr>
                                <m:r>
                                  <m:rPr>
                                    <m:nor/>
                                  </m:rPr>
                                  <a:rPr xmlns:a="http://schemas.openxmlformats.org/drawingml/2006/main" sz="4050" i="1">
                                    <a:solidFill>
                                      <a:srgbClr val="000000"/>
                                    </a:solidFill>
                                    <a:latin typeface="Cambria Math" panose="02040503050406030204" pitchFamily="18" charset="0"/>
                                  </a:rPr>
                                  <m:t>qubit</m:t>
                                </m:r>
                                <m:r>
                                  <a:rPr xmlns:a="http://schemas.openxmlformats.org/drawingml/2006/main" sz="4050" i="1">
                                    <a:solidFill>
                                      <a:srgbClr val="000000"/>
                                    </a:solidFill>
                                    <a:latin typeface="Cambria Math" panose="02040503050406030204" pitchFamily="18" charset="0"/>
                                  </a:rPr>
                                  <m:t>0</m:t>
                                </m:r>
                              </m:lim>
                            </m:limLow>
                          </m:e>
                        </m:mr>
                        <m:mr>
                          <m:e>
                            <m:sSub>
                              <m:e>
                                <m:argPr>
                                  <m:scrLvl m:val="0"/>
                                </m:argPr>
                                <m:argPr>
                                  <m:scrLvl m:val="0"/>
                                </m:argPr>
                                <m:r>
                                  <a:rPr xmlns:a="http://schemas.openxmlformats.org/drawingml/2006/main" sz="4050" i="1">
                                    <a:solidFill>
                                      <a:srgbClr val="000000"/>
                                    </a:solidFill>
                                    <a:latin typeface="Cambria Math" panose="02040503050406030204" pitchFamily="18" charset="0"/>
                                  </a:rPr>
                                  <m:t>C</m:t>
                                </m:r>
                              </m:e>
                              <m:sub>
                                <m:argPr>
                                  <m:scrLvl m:val="0"/>
                                </m:argPr>
                                <m:argPr>
                                  <m:scrLvl m:val="0"/>
                                </m:argPr>
                                <m:r>
                                  <a:rPr xmlns:a="http://schemas.openxmlformats.org/drawingml/2006/main" sz="4050" i="1">
                                    <a:solidFill>
                                      <a:srgbClr val="000000"/>
                                    </a:solidFill>
                                    <a:latin typeface="Cambria Math" panose="02040503050406030204" pitchFamily="18" charset="0"/>
                                  </a:rPr>
                                  <m:t>U</m:t>
                                </m:r>
                              </m:sub>
                            </m:sSub>
                            <m:r>
                              <a:rPr xmlns:a="http://schemas.openxmlformats.org/drawingml/2006/main" sz="4050" i="1">
                                <a:solidFill>
                                  <a:srgbClr val="000000"/>
                                </a:solidFill>
                                <a:latin typeface="Cambria Math" panose="02040503050406030204" pitchFamily="18" charset="0"/>
                              </a:rPr>
                              <m:t>:</m:t>
                            </m:r>
                            <m:limLow>
                              <m:e>
                                <m:argPr>
                                  <m:scrLvl m:val="0"/>
                                </m:argPr>
                                <m:argPr>
                                  <m:scrLvl m:val="0"/>
                                </m:argPr>
                                <m:r>
                                  <a:rPr xmlns:a="http://schemas.openxmlformats.org/drawingml/2006/main" sz="4050" i="1">
                                    <a:solidFill>
                                      <a:srgbClr val="000000"/>
                                    </a:solidFill>
                                    <a:latin typeface="Cambria Math" panose="02040503050406030204" pitchFamily="18" charset="0"/>
                                  </a:rPr>
                                  <m:t>|</m:t>
                                </m:r>
                                <m:r>
                                  <a:rPr xmlns:a="http://schemas.openxmlformats.org/drawingml/2006/main" sz="4050" i="1">
                                    <a:solidFill>
                                      <a:srgbClr val="000000"/>
                                    </a:solidFill>
                                    <a:latin typeface="Cambria Math" panose="02040503050406030204" pitchFamily="18" charset="0"/>
                                  </a:rPr>
                                  <m:t>1</m:t>
                                </m:r>
                                <m:r>
                                  <a:rPr xmlns:a="http://schemas.openxmlformats.org/drawingml/2006/main" sz="4050" i="1">
                                    <a:solidFill>
                                      <a:srgbClr val="000000"/>
                                    </a:solidFill>
                                    <a:latin typeface="Cambria Math" panose="02040503050406030204" pitchFamily="18" charset="0"/>
                                  </a:rPr>
                                  <m:t>⟩</m:t>
                                </m:r>
                              </m:e>
                              <m:lim>
                                <m:argPr>
                                  <m:scrLvl m:val="0"/>
                                </m:argPr>
                                <m:argPr>
                                  <m:scrLvl m:val="0"/>
                                </m:argPr>
                                <m:r>
                                  <m:rPr>
                                    <m:nor/>
                                  </m:rPr>
                                  <a:rPr xmlns:a="http://schemas.openxmlformats.org/drawingml/2006/main" sz="4050" i="1">
                                    <a:solidFill>
                                      <a:srgbClr val="000000"/>
                                    </a:solidFill>
                                    <a:latin typeface="Cambria Math" panose="02040503050406030204" pitchFamily="18" charset="0"/>
                                  </a:rPr>
                                  <m:t>qubit</m:t>
                                </m:r>
                                <m:r>
                                  <a:rPr xmlns:a="http://schemas.openxmlformats.org/drawingml/2006/main" sz="4050" i="1">
                                    <a:solidFill>
                                      <a:srgbClr val="000000"/>
                                    </a:solidFill>
                                    <a:latin typeface="Cambria Math" panose="02040503050406030204" pitchFamily="18" charset="0"/>
                                  </a:rPr>
                                  <m:t>1</m:t>
                                </m:r>
                              </m:lim>
                            </m:limLow>
                            <m:r>
                              <a:rPr xmlns:a="http://schemas.openxmlformats.org/drawingml/2006/main" sz="4050" i="1">
                                <a:solidFill>
                                  <a:srgbClr val="000000"/>
                                </a:solidFill>
                                <a:latin typeface="Cambria Math" panose="02040503050406030204" pitchFamily="18" charset="0"/>
                              </a:rPr>
                              <m:t>⊗</m:t>
                            </m:r>
                            <m:limLow>
                              <m:e>
                                <m:argPr>
                                  <m:scrLvl m:val="0"/>
                                </m:argPr>
                                <m:argPr>
                                  <m:scrLvl m:val="0"/>
                                </m:argPr>
                                <m:r>
                                  <a:rPr xmlns:a="http://schemas.openxmlformats.org/drawingml/2006/main" sz="4050" i="1">
                                    <a:solidFill>
                                      <a:srgbClr val="000000"/>
                                    </a:solidFill>
                                    <a:latin typeface="Cambria Math" panose="02040503050406030204" pitchFamily="18" charset="0"/>
                                  </a:rPr>
                                  <m:t>|</m:t>
                                </m:r>
                                <m:r>
                                  <a:rPr xmlns:a="http://schemas.openxmlformats.org/drawingml/2006/main" sz="4050" i="1">
                                    <a:solidFill>
                                      <a:srgbClr val="000000"/>
                                    </a:solidFill>
                                    <a:latin typeface="Cambria Math" panose="02040503050406030204" pitchFamily="18" charset="0"/>
                                  </a:rPr>
                                  <m:t>0</m:t>
                                </m:r>
                                <m:r>
                                  <a:rPr xmlns:a="http://schemas.openxmlformats.org/drawingml/2006/main" sz="4050" i="1">
                                    <a:solidFill>
                                      <a:srgbClr val="000000"/>
                                    </a:solidFill>
                                    <a:latin typeface="Cambria Math" panose="02040503050406030204" pitchFamily="18" charset="0"/>
                                  </a:rPr>
                                  <m:t>⟩</m:t>
                                </m:r>
                              </m:e>
                              <m:lim>
                                <m:argPr>
                                  <m:scrLvl m:val="0"/>
                                </m:argPr>
                                <m:argPr>
                                  <m:scrLvl m:val="0"/>
                                </m:argPr>
                                <m:r>
                                  <m:rPr>
                                    <m:nor/>
                                  </m:rPr>
                                  <a:rPr xmlns:a="http://schemas.openxmlformats.org/drawingml/2006/main" sz="4050" i="1">
                                    <a:solidFill>
                                      <a:srgbClr val="000000"/>
                                    </a:solidFill>
                                    <a:latin typeface="Cambria Math" panose="02040503050406030204" pitchFamily="18" charset="0"/>
                                  </a:rPr>
                                  <m:t>qubit</m:t>
                                </m:r>
                                <m:r>
                                  <a:rPr xmlns:a="http://schemas.openxmlformats.org/drawingml/2006/main" sz="4050" i="1">
                                    <a:solidFill>
                                      <a:srgbClr val="000000"/>
                                    </a:solidFill>
                                    <a:latin typeface="Cambria Math" panose="02040503050406030204" pitchFamily="18" charset="0"/>
                                  </a:rPr>
                                  <m:t>0</m:t>
                                </m:r>
                              </m:lim>
                            </m:limLow>
                          </m:e>
                          <m:e>
                            <m:r>
                              <a:rPr xmlns:a="http://schemas.openxmlformats.org/drawingml/2006/main" sz="4050" i="1">
                                <a:solidFill>
                                  <a:srgbClr val="000000"/>
                                </a:solidFill>
                                <a:latin typeface="Cambria Math" panose="02040503050406030204" pitchFamily="18" charset="0"/>
                              </a:rPr>
                              <m:t>→</m:t>
                            </m:r>
                            <m:limLow>
                              <m:e>
                                <m:argPr>
                                  <m:scrLvl m:val="0"/>
                                </m:argPr>
                                <m:argPr>
                                  <m:scrLvl m:val="0"/>
                                </m:argPr>
                                <m:r>
                                  <a:rPr xmlns:a="http://schemas.openxmlformats.org/drawingml/2006/main" sz="4050" i="1">
                                    <a:solidFill>
                                      <a:srgbClr val="000000"/>
                                    </a:solidFill>
                                    <a:latin typeface="Cambria Math" panose="02040503050406030204" pitchFamily="18" charset="0"/>
                                  </a:rPr>
                                  <m:t>|</m:t>
                                </m:r>
                                <m:r>
                                  <a:rPr xmlns:a="http://schemas.openxmlformats.org/drawingml/2006/main" sz="4050" i="1">
                                    <a:solidFill>
                                      <a:srgbClr val="000000"/>
                                    </a:solidFill>
                                    <a:latin typeface="Cambria Math" panose="02040503050406030204" pitchFamily="18" charset="0"/>
                                  </a:rPr>
                                  <m:t>1</m:t>
                                </m:r>
                                <m:r>
                                  <a:rPr xmlns:a="http://schemas.openxmlformats.org/drawingml/2006/main" sz="4050" i="1">
                                    <a:solidFill>
                                      <a:srgbClr val="000000"/>
                                    </a:solidFill>
                                    <a:latin typeface="Cambria Math" panose="02040503050406030204" pitchFamily="18" charset="0"/>
                                  </a:rPr>
                                  <m:t>⟩</m:t>
                                </m:r>
                              </m:e>
                              <m:lim>
                                <m:argPr>
                                  <m:scrLvl m:val="0"/>
                                </m:argPr>
                                <m:argPr>
                                  <m:scrLvl m:val="0"/>
                                </m:argPr>
                                <m:r>
                                  <m:rPr>
                                    <m:nor/>
                                  </m:rPr>
                                  <a:rPr xmlns:a="http://schemas.openxmlformats.org/drawingml/2006/main" sz="4050" i="1">
                                    <a:solidFill>
                                      <a:srgbClr val="000000"/>
                                    </a:solidFill>
                                    <a:latin typeface="Cambria Math" panose="02040503050406030204" pitchFamily="18" charset="0"/>
                                  </a:rPr>
                                  <m:t>qubit</m:t>
                                </m:r>
                                <m:r>
                                  <a:rPr xmlns:a="http://schemas.openxmlformats.org/drawingml/2006/main" sz="4050" i="1">
                                    <a:solidFill>
                                      <a:srgbClr val="000000"/>
                                    </a:solidFill>
                                    <a:latin typeface="Cambria Math" panose="02040503050406030204" pitchFamily="18" charset="0"/>
                                  </a:rPr>
                                  <m:t>1</m:t>
                                </m:r>
                              </m:lim>
                            </m:limLow>
                            <m:r>
                              <a:rPr xmlns:a="http://schemas.openxmlformats.org/drawingml/2006/main" sz="4050" i="1">
                                <a:solidFill>
                                  <a:srgbClr val="000000"/>
                                </a:solidFill>
                                <a:latin typeface="Cambria Math" panose="02040503050406030204" pitchFamily="18" charset="0"/>
                              </a:rPr>
                              <m:t>⊗</m:t>
                            </m:r>
                            <m:limLow>
                              <m:e>
                                <m:argPr>
                                  <m:scrLvl m:val="0"/>
                                </m:argPr>
                                <m:argPr>
                                  <m:scrLvl m:val="0"/>
                                </m:argPr>
                                <m:r>
                                  <a:rPr xmlns:a="http://schemas.openxmlformats.org/drawingml/2006/main" sz="4050" i="1">
                                    <a:solidFill>
                                      <a:srgbClr val="000000"/>
                                    </a:solidFill>
                                    <a:latin typeface="Cambria Math" panose="02040503050406030204" pitchFamily="18" charset="0"/>
                                  </a:rPr>
                                  <m:t>|</m:t>
                                </m:r>
                                <m:r>
                                  <a:rPr xmlns:a="http://schemas.openxmlformats.org/drawingml/2006/main" sz="4050" i="1">
                                    <a:solidFill>
                                      <a:srgbClr val="000000"/>
                                    </a:solidFill>
                                    <a:latin typeface="Cambria Math" panose="02040503050406030204" pitchFamily="18" charset="0"/>
                                  </a:rPr>
                                  <m:t>0</m:t>
                                </m:r>
                                <m:r>
                                  <a:rPr xmlns:a="http://schemas.openxmlformats.org/drawingml/2006/main" sz="4050" i="1">
                                    <a:solidFill>
                                      <a:srgbClr val="000000"/>
                                    </a:solidFill>
                                    <a:latin typeface="Cambria Math" panose="02040503050406030204" pitchFamily="18" charset="0"/>
                                  </a:rPr>
                                  <m:t>⟩</m:t>
                                </m:r>
                              </m:e>
                              <m:lim>
                                <m:argPr>
                                  <m:scrLvl m:val="0"/>
                                </m:argPr>
                                <m:argPr>
                                  <m:scrLvl m:val="0"/>
                                </m:argPr>
                                <m:r>
                                  <m:rPr>
                                    <m:nor/>
                                  </m:rPr>
                                  <a:rPr xmlns:a="http://schemas.openxmlformats.org/drawingml/2006/main" sz="4050" i="1">
                                    <a:solidFill>
                                      <a:srgbClr val="000000"/>
                                    </a:solidFill>
                                    <a:latin typeface="Cambria Math" panose="02040503050406030204" pitchFamily="18" charset="0"/>
                                  </a:rPr>
                                  <m:t>qubit</m:t>
                                </m:r>
                                <m:r>
                                  <a:rPr xmlns:a="http://schemas.openxmlformats.org/drawingml/2006/main" sz="4050" i="1">
                                    <a:solidFill>
                                      <a:srgbClr val="000000"/>
                                    </a:solidFill>
                                    <a:latin typeface="Cambria Math" panose="02040503050406030204" pitchFamily="18" charset="0"/>
                                  </a:rPr>
                                  <m:t>0</m:t>
                                </m:r>
                              </m:lim>
                            </m:limLow>
                          </m:e>
                        </m:mr>
                        <m:mr>
                          <m:e>
                            <m:sSub>
                              <m:e>
                                <m:argPr>
                                  <m:scrLvl m:val="0"/>
                                </m:argPr>
                                <m:argPr>
                                  <m:scrLvl m:val="0"/>
                                </m:argPr>
                                <m:r>
                                  <a:rPr xmlns:a="http://schemas.openxmlformats.org/drawingml/2006/main" sz="4050" i="1">
                                    <a:solidFill>
                                      <a:srgbClr val="000000"/>
                                    </a:solidFill>
                                    <a:latin typeface="Cambria Math" panose="02040503050406030204" pitchFamily="18" charset="0"/>
                                  </a:rPr>
                                  <m:t>C</m:t>
                                </m:r>
                              </m:e>
                              <m:sub>
                                <m:argPr>
                                  <m:scrLvl m:val="0"/>
                                </m:argPr>
                                <m:argPr>
                                  <m:scrLvl m:val="0"/>
                                </m:argPr>
                                <m:r>
                                  <a:rPr xmlns:a="http://schemas.openxmlformats.org/drawingml/2006/main" sz="4050" i="1">
                                    <a:solidFill>
                                      <a:srgbClr val="000000"/>
                                    </a:solidFill>
                                    <a:latin typeface="Cambria Math" panose="02040503050406030204" pitchFamily="18" charset="0"/>
                                  </a:rPr>
                                  <m:t>U</m:t>
                                </m:r>
                              </m:sub>
                            </m:sSub>
                            <m:r>
                              <a:rPr xmlns:a="http://schemas.openxmlformats.org/drawingml/2006/main" sz="4050" i="1">
                                <a:solidFill>
                                  <a:srgbClr val="000000"/>
                                </a:solidFill>
                                <a:latin typeface="Cambria Math" panose="02040503050406030204" pitchFamily="18" charset="0"/>
                              </a:rPr>
                              <m:t>:</m:t>
                            </m:r>
                            <m:limLow>
                              <m:e>
                                <m:argPr>
                                  <m:scrLvl m:val="0"/>
                                </m:argPr>
                                <m:argPr>
                                  <m:scrLvl m:val="0"/>
                                </m:argPr>
                                <m:r>
                                  <a:rPr xmlns:a="http://schemas.openxmlformats.org/drawingml/2006/main" sz="4050" i="1">
                                    <a:solidFill>
                                      <a:srgbClr val="000000"/>
                                    </a:solidFill>
                                    <a:latin typeface="Cambria Math" panose="02040503050406030204" pitchFamily="18" charset="0"/>
                                  </a:rPr>
                                  <m:t>|</m:t>
                                </m:r>
                                <m:r>
                                  <a:rPr xmlns:a="http://schemas.openxmlformats.org/drawingml/2006/main" sz="4050" i="1">
                                    <a:solidFill>
                                      <a:srgbClr val="000000"/>
                                    </a:solidFill>
                                    <a:latin typeface="Cambria Math" panose="02040503050406030204" pitchFamily="18" charset="0"/>
                                  </a:rPr>
                                  <m:t>1</m:t>
                                </m:r>
                                <m:r>
                                  <a:rPr xmlns:a="http://schemas.openxmlformats.org/drawingml/2006/main" sz="4050" i="1">
                                    <a:solidFill>
                                      <a:srgbClr val="000000"/>
                                    </a:solidFill>
                                    <a:latin typeface="Cambria Math" panose="02040503050406030204" pitchFamily="18" charset="0"/>
                                  </a:rPr>
                                  <m:t>⟩</m:t>
                                </m:r>
                              </m:e>
                              <m:lim>
                                <m:argPr>
                                  <m:scrLvl m:val="0"/>
                                </m:argPr>
                                <m:argPr>
                                  <m:scrLvl m:val="0"/>
                                </m:argPr>
                                <m:r>
                                  <m:rPr>
                                    <m:nor/>
                                  </m:rPr>
                                  <a:rPr xmlns:a="http://schemas.openxmlformats.org/drawingml/2006/main" sz="4050" i="1">
                                    <a:solidFill>
                                      <a:srgbClr val="000000"/>
                                    </a:solidFill>
                                    <a:latin typeface="Cambria Math" panose="02040503050406030204" pitchFamily="18" charset="0"/>
                                  </a:rPr>
                                  <m:t>qubit</m:t>
                                </m:r>
                                <m:r>
                                  <a:rPr xmlns:a="http://schemas.openxmlformats.org/drawingml/2006/main" sz="4050" i="1">
                                    <a:solidFill>
                                      <a:srgbClr val="000000"/>
                                    </a:solidFill>
                                    <a:latin typeface="Cambria Math" panose="02040503050406030204" pitchFamily="18" charset="0"/>
                                  </a:rPr>
                                  <m:t>1</m:t>
                                </m:r>
                              </m:lim>
                            </m:limLow>
                            <m:r>
                              <a:rPr xmlns:a="http://schemas.openxmlformats.org/drawingml/2006/main" sz="4050" i="1">
                                <a:solidFill>
                                  <a:srgbClr val="000000"/>
                                </a:solidFill>
                                <a:latin typeface="Cambria Math" panose="02040503050406030204" pitchFamily="18" charset="0"/>
                              </a:rPr>
                              <m:t>⊗</m:t>
                            </m:r>
                            <m:limLow>
                              <m:e>
                                <m:argPr>
                                  <m:scrLvl m:val="0"/>
                                </m:argPr>
                                <m:argPr>
                                  <m:scrLvl m:val="0"/>
                                </m:argPr>
                                <m:r>
                                  <a:rPr xmlns:a="http://schemas.openxmlformats.org/drawingml/2006/main" sz="4050" i="1">
                                    <a:solidFill>
                                      <a:srgbClr val="000000"/>
                                    </a:solidFill>
                                    <a:latin typeface="Cambria Math" panose="02040503050406030204" pitchFamily="18" charset="0"/>
                                  </a:rPr>
                                  <m:t>|</m:t>
                                </m:r>
                                <m:r>
                                  <a:rPr xmlns:a="http://schemas.openxmlformats.org/drawingml/2006/main" sz="4050" i="1">
                                    <a:solidFill>
                                      <a:srgbClr val="000000"/>
                                    </a:solidFill>
                                    <a:latin typeface="Cambria Math" panose="02040503050406030204" pitchFamily="18" charset="0"/>
                                  </a:rPr>
                                  <m:t>1</m:t>
                                </m:r>
                                <m:r>
                                  <a:rPr xmlns:a="http://schemas.openxmlformats.org/drawingml/2006/main" sz="4050" i="1">
                                    <a:solidFill>
                                      <a:srgbClr val="000000"/>
                                    </a:solidFill>
                                    <a:latin typeface="Cambria Math" panose="02040503050406030204" pitchFamily="18" charset="0"/>
                                  </a:rPr>
                                  <m:t>⟩</m:t>
                                </m:r>
                              </m:e>
                              <m:lim>
                                <m:argPr>
                                  <m:scrLvl m:val="0"/>
                                </m:argPr>
                                <m:argPr>
                                  <m:scrLvl m:val="0"/>
                                </m:argPr>
                                <m:r>
                                  <m:rPr>
                                    <m:nor/>
                                  </m:rPr>
                                  <a:rPr xmlns:a="http://schemas.openxmlformats.org/drawingml/2006/main" sz="4050" i="1">
                                    <a:solidFill>
                                      <a:srgbClr val="000000"/>
                                    </a:solidFill>
                                    <a:latin typeface="Cambria Math" panose="02040503050406030204" pitchFamily="18" charset="0"/>
                                  </a:rPr>
                                  <m:t>qubit</m:t>
                                </m:r>
                                <m:r>
                                  <a:rPr xmlns:a="http://schemas.openxmlformats.org/drawingml/2006/main" sz="4050" i="1">
                                    <a:solidFill>
                                      <a:srgbClr val="000000"/>
                                    </a:solidFill>
                                    <a:latin typeface="Cambria Math" panose="02040503050406030204" pitchFamily="18" charset="0"/>
                                  </a:rPr>
                                  <m:t>0</m:t>
                                </m:r>
                              </m:lim>
                            </m:limLow>
                          </m:e>
                          <m:e>
                            <m:r>
                              <a:rPr xmlns:a="http://schemas.openxmlformats.org/drawingml/2006/main" sz="4050" i="1">
                                <a:solidFill>
                                  <a:srgbClr val="000000"/>
                                </a:solidFill>
                                <a:latin typeface="Cambria Math" panose="02040503050406030204" pitchFamily="18" charset="0"/>
                              </a:rPr>
                              <m:t>→</m:t>
                            </m:r>
                            <m:limLow>
                              <m:e>
                                <m:argPr>
                                  <m:scrLvl m:val="0"/>
                                </m:argPr>
                                <m:argPr>
                                  <m:scrLvl m:val="0"/>
                                </m:argPr>
                                <m:r>
                                  <a:rPr xmlns:a="http://schemas.openxmlformats.org/drawingml/2006/main" sz="4050" i="1">
                                    <a:solidFill>
                                      <a:srgbClr val="000000"/>
                                    </a:solidFill>
                                    <a:latin typeface="Cambria Math" panose="02040503050406030204" pitchFamily="18" charset="0"/>
                                  </a:rPr>
                                  <m:t>U</m:t>
                                </m:r>
                                <m:r>
                                  <a:rPr xmlns:a="http://schemas.openxmlformats.org/drawingml/2006/main" sz="4050" i="1">
                                    <a:solidFill>
                                      <a:srgbClr val="000000"/>
                                    </a:solidFill>
                                    <a:latin typeface="Cambria Math" panose="02040503050406030204" pitchFamily="18" charset="0"/>
                                  </a:rPr>
                                  <m:t>|</m:t>
                                </m:r>
                                <m:r>
                                  <a:rPr xmlns:a="http://schemas.openxmlformats.org/drawingml/2006/main" sz="4050" i="1">
                                    <a:solidFill>
                                      <a:srgbClr val="000000"/>
                                    </a:solidFill>
                                    <a:latin typeface="Cambria Math" panose="02040503050406030204" pitchFamily="18" charset="0"/>
                                  </a:rPr>
                                  <m:t>1</m:t>
                                </m:r>
                                <m:r>
                                  <a:rPr xmlns:a="http://schemas.openxmlformats.org/drawingml/2006/main" sz="4050" i="1">
                                    <a:solidFill>
                                      <a:srgbClr val="000000"/>
                                    </a:solidFill>
                                    <a:latin typeface="Cambria Math" panose="02040503050406030204" pitchFamily="18" charset="0"/>
                                  </a:rPr>
                                  <m:t>⟩</m:t>
                                </m:r>
                              </m:e>
                              <m:lim>
                                <m:argPr>
                                  <m:scrLvl m:val="0"/>
                                </m:argPr>
                                <m:argPr>
                                  <m:scrLvl m:val="0"/>
                                </m:argPr>
                                <m:r>
                                  <m:rPr>
                                    <m:nor/>
                                  </m:rPr>
                                  <a:rPr xmlns:a="http://schemas.openxmlformats.org/drawingml/2006/main" sz="4050" i="1">
                                    <a:solidFill>
                                      <a:srgbClr val="000000"/>
                                    </a:solidFill>
                                    <a:latin typeface="Cambria Math" panose="02040503050406030204" pitchFamily="18" charset="0"/>
                                  </a:rPr>
                                  <m:t>qubit</m:t>
                                </m:r>
                                <m:r>
                                  <a:rPr xmlns:a="http://schemas.openxmlformats.org/drawingml/2006/main" sz="4050" i="1">
                                    <a:solidFill>
                                      <a:srgbClr val="000000"/>
                                    </a:solidFill>
                                    <a:latin typeface="Cambria Math" panose="02040503050406030204" pitchFamily="18" charset="0"/>
                                  </a:rPr>
                                  <m:t>1</m:t>
                                </m:r>
                              </m:lim>
                            </m:limLow>
                            <m:r>
                              <a:rPr xmlns:a="http://schemas.openxmlformats.org/drawingml/2006/main" sz="4050" i="1">
                                <a:solidFill>
                                  <a:srgbClr val="000000"/>
                                </a:solidFill>
                                <a:latin typeface="Cambria Math" panose="02040503050406030204" pitchFamily="18" charset="0"/>
                              </a:rPr>
                              <m:t>⊗</m:t>
                            </m:r>
                            <m:limLow>
                              <m:e>
                                <m:argPr>
                                  <m:scrLvl m:val="0"/>
                                </m:argPr>
                                <m:argPr>
                                  <m:scrLvl m:val="0"/>
                                </m:argPr>
                                <m:r>
                                  <a:rPr xmlns:a="http://schemas.openxmlformats.org/drawingml/2006/main" sz="4050" i="1">
                                    <a:solidFill>
                                      <a:srgbClr val="000000"/>
                                    </a:solidFill>
                                    <a:latin typeface="Cambria Math" panose="02040503050406030204" pitchFamily="18" charset="0"/>
                                  </a:rPr>
                                  <m:t>|</m:t>
                                </m:r>
                                <m:r>
                                  <a:rPr xmlns:a="http://schemas.openxmlformats.org/drawingml/2006/main" sz="4050" i="1">
                                    <a:solidFill>
                                      <a:srgbClr val="000000"/>
                                    </a:solidFill>
                                    <a:latin typeface="Cambria Math" panose="02040503050406030204" pitchFamily="18" charset="0"/>
                                  </a:rPr>
                                  <m:t>1</m:t>
                                </m:r>
                                <m:r>
                                  <a:rPr xmlns:a="http://schemas.openxmlformats.org/drawingml/2006/main" sz="4050" i="1">
                                    <a:solidFill>
                                      <a:srgbClr val="000000"/>
                                    </a:solidFill>
                                    <a:latin typeface="Cambria Math" panose="02040503050406030204" pitchFamily="18" charset="0"/>
                                  </a:rPr>
                                  <m:t>⟩</m:t>
                                </m:r>
                              </m:e>
                              <m:lim>
                                <m:argPr>
                                  <m:scrLvl m:val="0"/>
                                </m:argPr>
                                <m:argPr>
                                  <m:scrLvl m:val="0"/>
                                </m:argPr>
                                <m:r>
                                  <m:rPr>
                                    <m:nor/>
                                  </m:rPr>
                                  <a:rPr xmlns:a="http://schemas.openxmlformats.org/drawingml/2006/main" sz="4050" i="1">
                                    <a:solidFill>
                                      <a:srgbClr val="000000"/>
                                    </a:solidFill>
                                    <a:latin typeface="Cambria Math" panose="02040503050406030204" pitchFamily="18" charset="0"/>
                                  </a:rPr>
                                  <m:t>qubit</m:t>
                                </m:r>
                                <m:r>
                                  <a:rPr xmlns:a="http://schemas.openxmlformats.org/drawingml/2006/main" sz="4050" i="1">
                                    <a:solidFill>
                                      <a:srgbClr val="000000"/>
                                    </a:solidFill>
                                    <a:latin typeface="Cambria Math" panose="02040503050406030204" pitchFamily="18" charset="0"/>
                                  </a:rPr>
                                  <m:t>0</m:t>
                                </m:r>
                              </m:lim>
                            </m:limLow>
                          </m:e>
                        </m:mr>
                      </m:m>
                    </m:e>
                  </m:eqArr>
                </m:oMath>
              </m:oMathPara>
            </a14:m>
            <a:endParaRPr sz="4700"/>
          </a:p>
        </p:txBody>
      </p:sp>
      <p:sp>
        <p:nvSpPr>
          <p:cNvPr id="268" name="when Controlled bit is MSB:"/>
          <p:cNvSpPr txBox="1"/>
          <p:nvPr/>
        </p:nvSpPr>
        <p:spPr>
          <a:xfrm>
            <a:off x="12100458" y="6310117"/>
            <a:ext cx="11126859" cy="29596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when Controlled bit is MSB: </a:t>
            </a:r>
            <a14:m>
              <m:oMath>
                <m:sSub>
                  <m:e>
                    <m:r>
                      <a:rPr xmlns:a="http://schemas.openxmlformats.org/drawingml/2006/main" sz="4250" i="1">
                        <a:solidFill>
                          <a:srgbClr val="000000"/>
                        </a:solidFill>
                        <a:latin typeface="Cambria Math" panose="02040503050406030204" pitchFamily="18" charset="0"/>
                      </a:rPr>
                      <m:t>C</m:t>
                    </m:r>
                  </m:e>
                  <m:sub>
                    <m:r>
                      <a:rPr xmlns:a="http://schemas.openxmlformats.org/drawingml/2006/main" sz="4250" i="1">
                        <a:solidFill>
                          <a:srgbClr val="000000"/>
                        </a:solidFill>
                        <a:latin typeface="Cambria Math" panose="02040503050406030204" pitchFamily="18" charset="0"/>
                      </a:rPr>
                      <m:t>U</m:t>
                    </m:r>
                  </m:sub>
                </m:sSub>
                <m:r>
                  <a:rPr xmlns:a="http://schemas.openxmlformats.org/drawingml/2006/main" sz="4250" i="1">
                    <a:solidFill>
                      <a:srgbClr val="000000"/>
                    </a:solidFill>
                    <a:latin typeface="Cambria Math" panose="02040503050406030204" pitchFamily="18" charset="0"/>
                  </a:rPr>
                  <m:t>=</m:t>
                </m:r>
                <m:d>
                  <m:dPr>
                    <m:ctrlPr>
                      <a:rPr xmlns:a="http://schemas.openxmlformats.org/drawingml/2006/main" sz="4250" i="1">
                        <a:solidFill>
                          <a:srgbClr val="000000"/>
                        </a:solidFill>
                        <a:latin typeface="Cambria Math" panose="02040503050406030204" pitchFamily="18" charset="0"/>
                      </a:rPr>
                    </m:ctrlPr>
                  </m:dPr>
                  <m:e>
                    <m:m>
                      <m:mPr>
                        <m:ctrlPr>
                          <a:rPr xmlns:a="http://schemas.openxmlformats.org/drawingml/2006/main" sz="4250" i="1">
                            <a:solidFill>
                              <a:srgbClr val="000000"/>
                            </a:solidFill>
                            <a:latin typeface="Cambria Math" panose="02040503050406030204" pitchFamily="18" charset="0"/>
                          </a:rPr>
                        </m:ctrlPr>
                        <m:baseJc m:val="center"/>
                        <m:plcHide m:val="on"/>
                        <m:mcs>
                          <m:mc>
                            <m:mcPr>
                              <m:count m:val="4"/>
                              <m:mcJc m:val="center"/>
                            </m:mcPr>
                          </m:mc>
                        </m:mcs>
                      </m:mPr>
                      <m:mr>
                        <m:e>
                          <m:r>
                            <a:rPr xmlns:a="http://schemas.openxmlformats.org/drawingml/2006/main" sz="4250" i="1">
                              <a:solidFill>
                                <a:srgbClr val="000000"/>
                              </a:solidFill>
                              <a:latin typeface="Cambria Math" panose="02040503050406030204" pitchFamily="18" charset="0"/>
                            </a:rPr>
                            <m:t>1</m:t>
                          </m:r>
                        </m:e>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0</m:t>
                          </m:r>
                        </m:e>
                      </m:mr>
                      <m:mr>
                        <m:e>
                          <m:r>
                            <a:rPr xmlns:a="http://schemas.openxmlformats.org/drawingml/2006/main" sz="4250" i="1">
                              <a:solidFill>
                                <a:srgbClr val="000000"/>
                              </a:solidFill>
                              <a:latin typeface="Cambria Math" panose="02040503050406030204" pitchFamily="18" charset="0"/>
                            </a:rPr>
                            <m:t>0</m:t>
                          </m:r>
                        </m:e>
                        <m:e>
                          <m:sSub>
                            <m:e>
                              <m:argPr>
                                <m:scrLvl m:val="0"/>
                              </m:argPr>
                              <m:r>
                                <a:rPr xmlns:a="http://schemas.openxmlformats.org/drawingml/2006/main" sz="4250" i="1">
                                  <a:solidFill>
                                    <a:srgbClr val="000000"/>
                                  </a:solidFill>
                                  <a:latin typeface="Cambria Math" panose="02040503050406030204" pitchFamily="18" charset="0"/>
                                </a:rPr>
                                <m:t>u</m:t>
                              </m:r>
                            </m:e>
                            <m:sub>
                              <m:argPr>
                                <m:scrLvl m:val="0"/>
                              </m:argPr>
                              <m:r>
                                <a:rPr xmlns:a="http://schemas.openxmlformats.org/drawingml/2006/main" sz="4250" i="1">
                                  <a:solidFill>
                                    <a:srgbClr val="000000"/>
                                  </a:solidFill>
                                  <a:latin typeface="Cambria Math" panose="02040503050406030204" pitchFamily="18" charset="0"/>
                                </a:rPr>
                                <m:t>00</m:t>
                              </m:r>
                            </m:sub>
                          </m:sSub>
                        </m:e>
                        <m:e>
                          <m:r>
                            <a:rPr xmlns:a="http://schemas.openxmlformats.org/drawingml/2006/main" sz="4250" i="1">
                              <a:solidFill>
                                <a:srgbClr val="000000"/>
                              </a:solidFill>
                              <a:latin typeface="Cambria Math" panose="02040503050406030204" pitchFamily="18" charset="0"/>
                            </a:rPr>
                            <m:t>0</m:t>
                          </m:r>
                        </m:e>
                        <m:e>
                          <m:sSub>
                            <m:e>
                              <m:argPr>
                                <m:scrLvl m:val="0"/>
                              </m:argPr>
                              <m:r>
                                <a:rPr xmlns:a="http://schemas.openxmlformats.org/drawingml/2006/main" sz="4250" i="1">
                                  <a:solidFill>
                                    <a:srgbClr val="000000"/>
                                  </a:solidFill>
                                  <a:latin typeface="Cambria Math" panose="02040503050406030204" pitchFamily="18" charset="0"/>
                                </a:rPr>
                                <m:t>u</m:t>
                              </m:r>
                            </m:e>
                            <m:sub>
                              <m:argPr>
                                <m:scrLvl m:val="0"/>
                              </m:argPr>
                              <m:r>
                                <a:rPr xmlns:a="http://schemas.openxmlformats.org/drawingml/2006/main" sz="4250" i="1">
                                  <a:solidFill>
                                    <a:srgbClr val="000000"/>
                                  </a:solidFill>
                                  <a:latin typeface="Cambria Math" panose="02040503050406030204" pitchFamily="18" charset="0"/>
                                </a:rPr>
                                <m:t>01</m:t>
                              </m:r>
                            </m:sub>
                          </m:sSub>
                        </m:e>
                      </m:mr>
                      <m:mr>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1</m:t>
                          </m:r>
                        </m:e>
                        <m:e>
                          <m:r>
                            <a:rPr xmlns:a="http://schemas.openxmlformats.org/drawingml/2006/main" sz="4250" i="1">
                              <a:solidFill>
                                <a:srgbClr val="000000"/>
                              </a:solidFill>
                              <a:latin typeface="Cambria Math" panose="02040503050406030204" pitchFamily="18" charset="0"/>
                            </a:rPr>
                            <m:t>0</m:t>
                          </m:r>
                        </m:e>
                      </m:mr>
                      <m:mr>
                        <m:e>
                          <m:r>
                            <a:rPr xmlns:a="http://schemas.openxmlformats.org/drawingml/2006/main" sz="4250" i="1">
                              <a:solidFill>
                                <a:srgbClr val="000000"/>
                              </a:solidFill>
                              <a:latin typeface="Cambria Math" panose="02040503050406030204" pitchFamily="18" charset="0"/>
                            </a:rPr>
                            <m:t>0</m:t>
                          </m:r>
                        </m:e>
                        <m:e>
                          <m:sSub>
                            <m:e>
                              <m:argPr>
                                <m:scrLvl m:val="0"/>
                              </m:argPr>
                              <m:r>
                                <a:rPr xmlns:a="http://schemas.openxmlformats.org/drawingml/2006/main" sz="4250" i="1">
                                  <a:solidFill>
                                    <a:srgbClr val="000000"/>
                                  </a:solidFill>
                                  <a:latin typeface="Cambria Math" panose="02040503050406030204" pitchFamily="18" charset="0"/>
                                </a:rPr>
                                <m:t>u</m:t>
                              </m:r>
                            </m:e>
                            <m:sub>
                              <m:argPr>
                                <m:scrLvl m:val="0"/>
                              </m:argPr>
                              <m:r>
                                <a:rPr xmlns:a="http://schemas.openxmlformats.org/drawingml/2006/main" sz="4250" i="1">
                                  <a:solidFill>
                                    <a:srgbClr val="000000"/>
                                  </a:solidFill>
                                  <a:latin typeface="Cambria Math" panose="02040503050406030204" pitchFamily="18" charset="0"/>
                                </a:rPr>
                                <m:t>10</m:t>
                              </m:r>
                            </m:sub>
                          </m:sSub>
                        </m:e>
                        <m:e>
                          <m:r>
                            <a:rPr xmlns:a="http://schemas.openxmlformats.org/drawingml/2006/main" sz="4250" i="1">
                              <a:solidFill>
                                <a:srgbClr val="000000"/>
                              </a:solidFill>
                              <a:latin typeface="Cambria Math" panose="02040503050406030204" pitchFamily="18" charset="0"/>
                            </a:rPr>
                            <m:t>0</m:t>
                          </m:r>
                        </m:e>
                        <m:e>
                          <m:sSub>
                            <m:e>
                              <m:argPr>
                                <m:scrLvl m:val="0"/>
                              </m:argPr>
                              <m:r>
                                <a:rPr xmlns:a="http://schemas.openxmlformats.org/drawingml/2006/main" sz="4250" i="1">
                                  <a:solidFill>
                                    <a:srgbClr val="000000"/>
                                  </a:solidFill>
                                  <a:latin typeface="Cambria Math" panose="02040503050406030204" pitchFamily="18" charset="0"/>
                                </a:rPr>
                                <m:t>u</m:t>
                              </m:r>
                            </m:e>
                            <m:sub>
                              <m:argPr>
                                <m:scrLvl m:val="0"/>
                              </m:argPr>
                              <m:r>
                                <a:rPr xmlns:a="http://schemas.openxmlformats.org/drawingml/2006/main" sz="4250" i="1">
                                  <a:solidFill>
                                    <a:srgbClr val="000000"/>
                                  </a:solidFill>
                                  <a:latin typeface="Cambria Math" panose="02040503050406030204" pitchFamily="18" charset="0"/>
                                </a:rPr>
                                <m:t>11</m:t>
                              </m:r>
                            </m:sub>
                          </m:sSub>
                        </m:e>
                      </m:mr>
                    </m:m>
                  </m:e>
                </m:d>
              </m:oMath>
            </a14:m>
            <a:r>
              <a:t> </a:t>
            </a:r>
          </a:p>
        </p:txBody>
      </p:sp>
      <p:sp>
        <p:nvSpPr>
          <p:cNvPr id="269" name="when Controlled bit is LSB:"/>
          <p:cNvSpPr txBox="1"/>
          <p:nvPr/>
        </p:nvSpPr>
        <p:spPr>
          <a:xfrm>
            <a:off x="12174023" y="9748569"/>
            <a:ext cx="10979730" cy="29596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when Controlled bit is LSB: </a:t>
            </a:r>
            <a14:m>
              <m:oMath>
                <m:sSub>
                  <m:e>
                    <m:r>
                      <a:rPr xmlns:a="http://schemas.openxmlformats.org/drawingml/2006/main" sz="4250" i="1">
                        <a:solidFill>
                          <a:srgbClr val="000000"/>
                        </a:solidFill>
                        <a:latin typeface="Cambria Math" panose="02040503050406030204" pitchFamily="18" charset="0"/>
                      </a:rPr>
                      <m:t>C</m:t>
                    </m:r>
                  </m:e>
                  <m:sub>
                    <m:r>
                      <a:rPr xmlns:a="http://schemas.openxmlformats.org/drawingml/2006/main" sz="4250" i="1">
                        <a:solidFill>
                          <a:srgbClr val="000000"/>
                        </a:solidFill>
                        <a:latin typeface="Cambria Math" panose="02040503050406030204" pitchFamily="18" charset="0"/>
                      </a:rPr>
                      <m:t>U</m:t>
                    </m:r>
                  </m:sub>
                </m:sSub>
                <m:r>
                  <a:rPr xmlns:a="http://schemas.openxmlformats.org/drawingml/2006/main" sz="4250" i="1">
                    <a:solidFill>
                      <a:srgbClr val="000000"/>
                    </a:solidFill>
                    <a:latin typeface="Cambria Math" panose="02040503050406030204" pitchFamily="18" charset="0"/>
                  </a:rPr>
                  <m:t>=</m:t>
                </m:r>
                <m:d>
                  <m:dPr>
                    <m:ctrlPr>
                      <a:rPr xmlns:a="http://schemas.openxmlformats.org/drawingml/2006/main" sz="4250" i="1">
                        <a:solidFill>
                          <a:srgbClr val="000000"/>
                        </a:solidFill>
                        <a:latin typeface="Cambria Math" panose="02040503050406030204" pitchFamily="18" charset="0"/>
                      </a:rPr>
                    </m:ctrlPr>
                  </m:dPr>
                  <m:e>
                    <m:m>
                      <m:mPr>
                        <m:ctrlPr>
                          <a:rPr xmlns:a="http://schemas.openxmlformats.org/drawingml/2006/main" sz="4250" i="1">
                            <a:solidFill>
                              <a:srgbClr val="000000"/>
                            </a:solidFill>
                            <a:latin typeface="Cambria Math" panose="02040503050406030204" pitchFamily="18" charset="0"/>
                          </a:rPr>
                        </m:ctrlPr>
                        <m:baseJc m:val="center"/>
                        <m:plcHide m:val="on"/>
                        <m:mcs>
                          <m:mc>
                            <m:mcPr>
                              <m:count m:val="4"/>
                              <m:mcJc m:val="center"/>
                            </m:mcPr>
                          </m:mc>
                        </m:mcs>
                      </m:mPr>
                      <m:mr>
                        <m:e>
                          <m:r>
                            <a:rPr xmlns:a="http://schemas.openxmlformats.org/drawingml/2006/main" sz="4250" i="1">
                              <a:solidFill>
                                <a:srgbClr val="000000"/>
                              </a:solidFill>
                              <a:latin typeface="Cambria Math" panose="02040503050406030204" pitchFamily="18" charset="0"/>
                            </a:rPr>
                            <m:t>1</m:t>
                          </m:r>
                        </m:e>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0</m:t>
                          </m:r>
                        </m:e>
                      </m:mr>
                      <m:mr>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1</m:t>
                          </m:r>
                        </m:e>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0</m:t>
                          </m:r>
                        </m:e>
                      </m:mr>
                      <m:mr>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0</m:t>
                          </m:r>
                        </m:e>
                        <m:e>
                          <m:sSub>
                            <m:e>
                              <m:argPr>
                                <m:scrLvl m:val="0"/>
                              </m:argPr>
                              <m:r>
                                <a:rPr xmlns:a="http://schemas.openxmlformats.org/drawingml/2006/main" sz="4250" i="1">
                                  <a:solidFill>
                                    <a:srgbClr val="000000"/>
                                  </a:solidFill>
                                  <a:latin typeface="Cambria Math" panose="02040503050406030204" pitchFamily="18" charset="0"/>
                                </a:rPr>
                                <m:t>u</m:t>
                              </m:r>
                            </m:e>
                            <m:sub>
                              <m:argPr>
                                <m:scrLvl m:val="0"/>
                              </m:argPr>
                              <m:r>
                                <a:rPr xmlns:a="http://schemas.openxmlformats.org/drawingml/2006/main" sz="4250" i="1">
                                  <a:solidFill>
                                    <a:srgbClr val="000000"/>
                                  </a:solidFill>
                                  <a:latin typeface="Cambria Math" panose="02040503050406030204" pitchFamily="18" charset="0"/>
                                </a:rPr>
                                <m:t>00</m:t>
                              </m:r>
                            </m:sub>
                          </m:sSub>
                        </m:e>
                        <m:e>
                          <m:sSub>
                            <m:e>
                              <m:argPr>
                                <m:scrLvl m:val="0"/>
                              </m:argPr>
                              <m:r>
                                <a:rPr xmlns:a="http://schemas.openxmlformats.org/drawingml/2006/main" sz="4250" i="1">
                                  <a:solidFill>
                                    <a:srgbClr val="000000"/>
                                  </a:solidFill>
                                  <a:latin typeface="Cambria Math" panose="02040503050406030204" pitchFamily="18" charset="0"/>
                                </a:rPr>
                                <m:t>u</m:t>
                              </m:r>
                            </m:e>
                            <m:sub>
                              <m:argPr>
                                <m:scrLvl m:val="0"/>
                              </m:argPr>
                              <m:r>
                                <a:rPr xmlns:a="http://schemas.openxmlformats.org/drawingml/2006/main" sz="4250" i="1">
                                  <a:solidFill>
                                    <a:srgbClr val="000000"/>
                                  </a:solidFill>
                                  <a:latin typeface="Cambria Math" panose="02040503050406030204" pitchFamily="18" charset="0"/>
                                </a:rPr>
                                <m:t>01</m:t>
                              </m:r>
                            </m:sub>
                          </m:sSub>
                        </m:e>
                      </m:mr>
                      <m:mr>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0</m:t>
                          </m:r>
                        </m:e>
                        <m:e>
                          <m:sSub>
                            <m:e>
                              <m:argPr>
                                <m:scrLvl m:val="0"/>
                              </m:argPr>
                              <m:r>
                                <a:rPr xmlns:a="http://schemas.openxmlformats.org/drawingml/2006/main" sz="4250" i="1">
                                  <a:solidFill>
                                    <a:srgbClr val="000000"/>
                                  </a:solidFill>
                                  <a:latin typeface="Cambria Math" panose="02040503050406030204" pitchFamily="18" charset="0"/>
                                </a:rPr>
                                <m:t>u</m:t>
                              </m:r>
                            </m:e>
                            <m:sub>
                              <m:argPr>
                                <m:scrLvl m:val="0"/>
                              </m:argPr>
                              <m:r>
                                <a:rPr xmlns:a="http://schemas.openxmlformats.org/drawingml/2006/main" sz="4250" i="1">
                                  <a:solidFill>
                                    <a:srgbClr val="000000"/>
                                  </a:solidFill>
                                  <a:latin typeface="Cambria Math" panose="02040503050406030204" pitchFamily="18" charset="0"/>
                                </a:rPr>
                                <m:t>10</m:t>
                              </m:r>
                            </m:sub>
                          </m:sSub>
                        </m:e>
                        <m:e>
                          <m:sSub>
                            <m:e>
                              <m:argPr>
                                <m:scrLvl m:val="0"/>
                              </m:argPr>
                              <m:r>
                                <a:rPr xmlns:a="http://schemas.openxmlformats.org/drawingml/2006/main" sz="4250" i="1">
                                  <a:solidFill>
                                    <a:srgbClr val="000000"/>
                                  </a:solidFill>
                                  <a:latin typeface="Cambria Math" panose="02040503050406030204" pitchFamily="18" charset="0"/>
                                </a:rPr>
                                <m:t>u</m:t>
                              </m:r>
                            </m:e>
                            <m:sub>
                              <m:argPr>
                                <m:scrLvl m:val="0"/>
                              </m:argPr>
                              <m:r>
                                <a:rPr xmlns:a="http://schemas.openxmlformats.org/drawingml/2006/main" sz="4250" i="1">
                                  <a:solidFill>
                                    <a:srgbClr val="000000"/>
                                  </a:solidFill>
                                  <a:latin typeface="Cambria Math" panose="02040503050406030204" pitchFamily="18" charset="0"/>
                                </a:rPr>
                                <m:t>11</m:t>
                              </m:r>
                            </m:sub>
                          </m:sSub>
                        </m:e>
                      </m:mr>
                    </m:m>
                  </m:e>
                </m:d>
              </m:oMath>
            </a14:m>
            <a:r>
              <a:t> </a:t>
            </a:r>
          </a:p>
        </p:txBody>
      </p:sp>
      <p:sp>
        <p:nvSpPr>
          <p:cNvPr id="270" name="MSB"/>
          <p:cNvSpPr txBox="1"/>
          <p:nvPr/>
        </p:nvSpPr>
        <p:spPr>
          <a:xfrm>
            <a:off x="5505068" y="12246952"/>
            <a:ext cx="1631173" cy="7821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100"/>
            </a:lvl1pPr>
          </a:lstStyle>
          <a:p>
            <a:pPr/>
            <a:r>
              <a:t>MSB</a:t>
            </a:r>
          </a:p>
        </p:txBody>
      </p:sp>
      <p:sp>
        <p:nvSpPr>
          <p:cNvPr id="271" name="LSB"/>
          <p:cNvSpPr txBox="1"/>
          <p:nvPr/>
        </p:nvSpPr>
        <p:spPr>
          <a:xfrm>
            <a:off x="3297445" y="12246952"/>
            <a:ext cx="1631173" cy="7821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100"/>
            </a:lvl1pPr>
          </a:lstStyle>
          <a:p>
            <a:pPr/>
            <a:r>
              <a:t>LSB</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6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67">
                                            <p:txEl>
                                              <p:pRg st="2" end="2"/>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1" fill="hold">
                                  <p:stCondLst>
                                    <p:cond delay="0"/>
                                  </p:stCondLst>
                                  <p:iterate type="el" backwards="0">
                                    <p:tmAbs val="0"/>
                                  </p:iterate>
                                  <p:childTnLst>
                                    <p:set>
                                      <p:cBhvr>
                                        <p:cTn id="19" fill="hold"/>
                                        <p:tgtEl>
                                          <p:spTgt spid="267">
                                            <p:txEl>
                                              <p:pRg st="3" end="3"/>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2" fill="hold">
                                  <p:stCondLst>
                                    <p:cond delay="0"/>
                                  </p:stCondLst>
                                  <p:iterate type="el" backwards="0">
                                    <p:tmAbs val="0"/>
                                  </p:iterate>
                                  <p:childTnLst>
                                    <p:set>
                                      <p:cBhvr>
                                        <p:cTn id="22" fill="hold"/>
                                        <p:tgtEl>
                                          <p:spTgt spid="268"/>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3" fill="hold">
                                  <p:stCondLst>
                                    <p:cond delay="0"/>
                                  </p:stCondLst>
                                  <p:iterate type="el" backwards="0">
                                    <p:tmAbs val="0"/>
                                  </p:iterate>
                                  <p:childTnLst>
                                    <p:set>
                                      <p:cBhvr>
                                        <p:cTn id="25" fill="hold"/>
                                        <p:tgtEl>
                                          <p:spTgt spid="269"/>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4" fill="hold">
                                  <p:stCondLst>
                                    <p:cond delay="0"/>
                                  </p:stCondLst>
                                  <p:iterate type="el" backwards="0">
                                    <p:tmAbs val="0"/>
                                  </p:iterate>
                                  <p:childTnLst>
                                    <p:set>
                                      <p:cBhvr>
                                        <p:cTn id="28" fill="hold"/>
                                        <p:tgtEl>
                                          <p:spTgt spid="271"/>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5" fill="hold">
                                  <p:stCondLst>
                                    <p:cond delay="0"/>
                                  </p:stCondLst>
                                  <p:iterate type="el" backwards="0">
                                    <p:tmAbs val="0"/>
                                  </p:iterate>
                                  <p:childTnLst>
                                    <p:set>
                                      <p:cBhvr>
                                        <p:cTn id="31" fill="hold"/>
                                        <p:tgtEl>
                                          <p:spTgt spid="2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67" grpId="1"/>
      <p:bldP build="whole" bldLvl="1" animBg="1" rev="0" advAuto="0" spid="269" grpId="3"/>
      <p:bldP build="whole" bldLvl="1" animBg="1" rev="0" advAuto="0" spid="271" grpId="4"/>
      <p:bldP build="whole" bldLvl="1" animBg="1" rev="0" advAuto="0" spid="270" grpId="5"/>
      <p:bldP build="whole" bldLvl="1" animBg="1" rev="0" advAuto="0" spid="268" grpId="2"/>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Controlled Pauli gates…"/>
          <p:cNvSpPr txBox="1"/>
          <p:nvPr>
            <p:ph type="body" idx="1"/>
          </p:nvPr>
        </p:nvSpPr>
        <p:spPr>
          <a:xfrm>
            <a:off x="1038815" y="2601917"/>
            <a:ext cx="22306370" cy="10376057"/>
          </a:xfrm>
          <a:prstGeom prst="rect">
            <a:avLst/>
          </a:prstGeom>
        </p:spPr>
        <p:txBody>
          <a:bodyPr numCol="2" spcCol="1115318"/>
          <a:lstStyle/>
          <a:p>
            <a:pPr marL="246221" indent="-246221" defTabSz="1097279">
              <a:spcBef>
                <a:spcPts val="1000"/>
              </a:spcBef>
              <a:defRPr b="1" i="1" sz="2115"/>
            </a:pPr>
            <a:r>
              <a:t>Controlled Pauli gates</a:t>
            </a:r>
          </a:p>
          <a:p>
            <a:pPr lvl="1" marL="497681" indent="-246221" defTabSz="1097279">
              <a:spcBef>
                <a:spcPts val="1000"/>
              </a:spcBef>
              <a:defRPr sz="2115"/>
            </a:pPr>
            <a:r>
              <a:rPr i="1">
                <a:latin typeface="+mn-lt"/>
                <a:ea typeface="+mn-ea"/>
                <a:cs typeface="+mn-cs"/>
                <a:sym typeface="Graphik Semibold"/>
              </a:rPr>
              <a:t>Controlled-X</a:t>
            </a:r>
            <a:r>
              <a:t> - flips the target qubit if the control qubit is in the state </a:t>
            </a:r>
            <a14:m>
              <m:oMath>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r>
                  <a:rPr xmlns:a="http://schemas.openxmlformats.org/drawingml/2006/main" sz="2900" i="1">
                    <a:solidFill>
                      <a:srgbClr val="000000"/>
                    </a:solidFill>
                    <a:latin typeface="Cambria Math" panose="02040503050406030204" pitchFamily="18" charset="0"/>
                  </a:rPr>
                  <m:t>⟩</m:t>
                </m:r>
              </m:oMath>
            </a14:m>
            <a:r>
              <a:t>. Controlled-bit MSB: </a:t>
            </a:r>
            <a14:m>
              <m:oMath>
                <m:sSub>
                  <m:e>
                    <m:r>
                      <a:rPr xmlns:a="http://schemas.openxmlformats.org/drawingml/2006/main" sz="2550" i="1">
                        <a:solidFill>
                          <a:srgbClr val="000000"/>
                        </a:solidFill>
                        <a:latin typeface="Cambria Math" panose="02040503050406030204" pitchFamily="18" charset="0"/>
                      </a:rPr>
                      <m:t>C</m:t>
                    </m:r>
                  </m:e>
                  <m:sub>
                    <m:r>
                      <a:rPr xmlns:a="http://schemas.openxmlformats.org/drawingml/2006/main" sz="2550" i="1">
                        <a:solidFill>
                          <a:srgbClr val="000000"/>
                        </a:solidFill>
                        <a:latin typeface="Cambria Math" panose="02040503050406030204" pitchFamily="18" charset="0"/>
                      </a:rPr>
                      <m:t>X</m:t>
                    </m:r>
                  </m:sub>
                </m:sSub>
                <m:r>
                  <a:rPr xmlns:a="http://schemas.openxmlformats.org/drawingml/2006/main" sz="2550" i="1">
                    <a:solidFill>
                      <a:srgbClr val="000000"/>
                    </a:solidFill>
                    <a:latin typeface="Cambria Math" panose="02040503050406030204" pitchFamily="18" charset="0"/>
                  </a:rPr>
                  <m:t>=</m:t>
                </m:r>
                <m:d>
                  <m:dPr>
                    <m:ctrlPr>
                      <a:rPr xmlns:a="http://schemas.openxmlformats.org/drawingml/2006/main" sz="2550" i="1">
                        <a:solidFill>
                          <a:srgbClr val="000000"/>
                        </a:solidFill>
                        <a:latin typeface="Cambria Math" panose="02040503050406030204" pitchFamily="18" charset="0"/>
                      </a:rPr>
                    </m:ctrlPr>
                  </m:dPr>
                  <m:e>
                    <m:m>
                      <m:mPr>
                        <m:ctrlPr>
                          <a:rPr xmlns:a="http://schemas.openxmlformats.org/drawingml/2006/main" sz="2550" i="1">
                            <a:solidFill>
                              <a:srgbClr val="000000"/>
                            </a:solidFill>
                            <a:latin typeface="Cambria Math" panose="02040503050406030204" pitchFamily="18" charset="0"/>
                          </a:rPr>
                        </m:ctrlPr>
                        <m:baseJc m:val="center"/>
                        <m:plcHide m:val="on"/>
                        <m:mcs>
                          <m:mc>
                            <m:mcPr>
                              <m:count m:val="4"/>
                              <m:mcJc m:val="center"/>
                            </m:mcPr>
                          </m:mc>
                        </m:mcs>
                      </m:mPr>
                      <m:mr>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1</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mr>
                    </m:m>
                  </m:e>
                </m:d>
              </m:oMath>
            </a14:m>
            <a:r>
              <a:t>, LSB: </a:t>
            </a:r>
            <a14:m>
              <m:oMath>
                <m:sSub>
                  <m:e>
                    <m:r>
                      <a:rPr xmlns:a="http://schemas.openxmlformats.org/drawingml/2006/main" sz="2550" i="1">
                        <a:solidFill>
                          <a:srgbClr val="000000"/>
                        </a:solidFill>
                        <a:latin typeface="Cambria Math" panose="02040503050406030204" pitchFamily="18" charset="0"/>
                      </a:rPr>
                      <m:t>C</m:t>
                    </m:r>
                  </m:e>
                  <m:sub>
                    <m:r>
                      <a:rPr xmlns:a="http://schemas.openxmlformats.org/drawingml/2006/main" sz="2550" i="1">
                        <a:solidFill>
                          <a:srgbClr val="000000"/>
                        </a:solidFill>
                        <a:latin typeface="Cambria Math" panose="02040503050406030204" pitchFamily="18" charset="0"/>
                      </a:rPr>
                      <m:t>X</m:t>
                    </m:r>
                  </m:sub>
                </m:sSub>
                <m:r>
                  <a:rPr xmlns:a="http://schemas.openxmlformats.org/drawingml/2006/main" sz="2550" i="1">
                    <a:solidFill>
                      <a:srgbClr val="000000"/>
                    </a:solidFill>
                    <a:latin typeface="Cambria Math" panose="02040503050406030204" pitchFamily="18" charset="0"/>
                  </a:rPr>
                  <m:t>=</m:t>
                </m:r>
                <m:d>
                  <m:dPr>
                    <m:ctrlPr>
                      <a:rPr xmlns:a="http://schemas.openxmlformats.org/drawingml/2006/main" sz="2550" i="1">
                        <a:solidFill>
                          <a:srgbClr val="000000"/>
                        </a:solidFill>
                        <a:latin typeface="Cambria Math" panose="02040503050406030204" pitchFamily="18" charset="0"/>
                      </a:rPr>
                    </m:ctrlPr>
                  </m:dPr>
                  <m:e>
                    <m:m>
                      <m:mPr>
                        <m:ctrlPr>
                          <a:rPr xmlns:a="http://schemas.openxmlformats.org/drawingml/2006/main" sz="2550" i="1">
                            <a:solidFill>
                              <a:srgbClr val="000000"/>
                            </a:solidFill>
                            <a:latin typeface="Cambria Math" panose="02040503050406030204" pitchFamily="18" charset="0"/>
                          </a:rPr>
                        </m:ctrlPr>
                        <m:baseJc m:val="center"/>
                        <m:plcHide m:val="on"/>
                        <m:mcs>
                          <m:mc>
                            <m:mcPr>
                              <m:count m:val="4"/>
                              <m:mcJc m:val="center"/>
                            </m:mcPr>
                          </m:mc>
                        </m:mcs>
                      </m:mPr>
                      <m:mr>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1</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mr>
                    </m:m>
                  </m:e>
                </m:d>
              </m:oMath>
            </a14:m>
          </a:p>
          <a:p>
            <a:pPr lvl="1" marL="497681" indent="-246221" defTabSz="1097279">
              <a:spcBef>
                <a:spcPts val="1000"/>
              </a:spcBef>
              <a:defRPr sz="2115"/>
            </a:pPr>
          </a:p>
          <a:p>
            <a:pPr lvl="1" marL="497681" indent="-246221" defTabSz="1097279">
              <a:spcBef>
                <a:spcPts val="1000"/>
              </a:spcBef>
              <a:defRPr sz="2115"/>
            </a:pPr>
            <a:r>
              <a:rPr i="1">
                <a:latin typeface="+mn-lt"/>
                <a:ea typeface="+mn-ea"/>
                <a:cs typeface="+mn-cs"/>
                <a:sym typeface="Graphik Semibold"/>
              </a:rPr>
              <a:t>Controlled-Y</a:t>
            </a:r>
            <a:r>
              <a:t> gate</a:t>
            </a:r>
          </a:p>
          <a:p>
            <a:pPr lvl="2" marL="0" indent="411479" defTabSz="1097279">
              <a:spcBef>
                <a:spcPts val="1000"/>
              </a:spcBef>
              <a:buClrTx/>
              <a:buSzTx/>
              <a:buNone/>
              <a:defRPr sz="2115"/>
            </a:pPr>
            <a:r>
              <a:t>Controlled-bit MSB: </a:t>
            </a:r>
            <a14:m>
              <m:oMath>
                <m:sSub>
                  <m:e>
                    <m:r>
                      <a:rPr xmlns:a="http://schemas.openxmlformats.org/drawingml/2006/main" sz="2550" i="1">
                        <a:solidFill>
                          <a:srgbClr val="000000"/>
                        </a:solidFill>
                        <a:latin typeface="Cambria Math" panose="02040503050406030204" pitchFamily="18" charset="0"/>
                      </a:rPr>
                      <m:t>C</m:t>
                    </m:r>
                  </m:e>
                  <m:sub>
                    <m:r>
                      <a:rPr xmlns:a="http://schemas.openxmlformats.org/drawingml/2006/main" sz="2550" i="1">
                        <a:solidFill>
                          <a:srgbClr val="000000"/>
                        </a:solidFill>
                        <a:latin typeface="Cambria Math" panose="02040503050406030204" pitchFamily="18" charset="0"/>
                      </a:rPr>
                      <m:t>Y</m:t>
                    </m:r>
                  </m:sub>
                </m:sSub>
                <m:r>
                  <a:rPr xmlns:a="http://schemas.openxmlformats.org/drawingml/2006/main" sz="2550" i="1">
                    <a:solidFill>
                      <a:srgbClr val="000000"/>
                    </a:solidFill>
                    <a:latin typeface="Cambria Math" panose="02040503050406030204" pitchFamily="18" charset="0"/>
                  </a:rPr>
                  <m:t>=</m:t>
                </m:r>
                <m:d>
                  <m:dPr>
                    <m:ctrlPr>
                      <a:rPr xmlns:a="http://schemas.openxmlformats.org/drawingml/2006/main" sz="2550" i="1">
                        <a:solidFill>
                          <a:srgbClr val="000000"/>
                        </a:solidFill>
                        <a:latin typeface="Cambria Math" panose="02040503050406030204" pitchFamily="18" charset="0"/>
                      </a:rPr>
                    </m:ctrlPr>
                  </m:dPr>
                  <m:e>
                    <m:m>
                      <m:mPr>
                        <m:ctrlPr>
                          <a:rPr xmlns:a="http://schemas.openxmlformats.org/drawingml/2006/main" sz="2550" i="1">
                            <a:solidFill>
                              <a:srgbClr val="000000"/>
                            </a:solidFill>
                            <a:latin typeface="Cambria Math" panose="02040503050406030204" pitchFamily="18" charset="0"/>
                          </a:rPr>
                        </m:ctrlPr>
                        <m:baseJc m:val="center"/>
                        <m:plcHide m:val="on"/>
                        <m:mcs>
                          <m:mc>
                            <m:mcPr>
                              <m:count m:val="4"/>
                              <m:mcJc m:val="center"/>
                            </m:mcPr>
                          </m:mc>
                        </m:mcs>
                      </m:mPr>
                      <m:mr>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i</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i</m:t>
                          </m:r>
                        </m:e>
                        <m:e>
                          <m:r>
                            <a:rPr xmlns:a="http://schemas.openxmlformats.org/drawingml/2006/main" sz="2550" i="1">
                              <a:solidFill>
                                <a:srgbClr val="000000"/>
                              </a:solidFill>
                              <a:latin typeface="Cambria Math" panose="02040503050406030204" pitchFamily="18" charset="0"/>
                            </a:rPr>
                            <m:t>0</m:t>
                          </m:r>
                        </m:e>
                      </m:mr>
                    </m:m>
                  </m:e>
                </m:d>
              </m:oMath>
            </a14:m>
            <a:r>
              <a:t>, LSB: </a:t>
            </a:r>
            <a14:m>
              <m:oMath>
                <m:sSub>
                  <m:e>
                    <m:r>
                      <a:rPr xmlns:a="http://schemas.openxmlformats.org/drawingml/2006/main" sz="2550" i="1">
                        <a:solidFill>
                          <a:srgbClr val="000000"/>
                        </a:solidFill>
                        <a:latin typeface="Cambria Math" panose="02040503050406030204" pitchFamily="18" charset="0"/>
                      </a:rPr>
                      <m:t>C</m:t>
                    </m:r>
                  </m:e>
                  <m:sub>
                    <m:r>
                      <a:rPr xmlns:a="http://schemas.openxmlformats.org/drawingml/2006/main" sz="2550" i="1">
                        <a:solidFill>
                          <a:srgbClr val="000000"/>
                        </a:solidFill>
                        <a:latin typeface="Cambria Math" panose="02040503050406030204" pitchFamily="18" charset="0"/>
                      </a:rPr>
                      <m:t>Y</m:t>
                    </m:r>
                  </m:sub>
                </m:sSub>
                <m:r>
                  <a:rPr xmlns:a="http://schemas.openxmlformats.org/drawingml/2006/main" sz="2550" i="1">
                    <a:solidFill>
                      <a:srgbClr val="000000"/>
                    </a:solidFill>
                    <a:latin typeface="Cambria Math" panose="02040503050406030204" pitchFamily="18" charset="0"/>
                  </a:rPr>
                  <m:t>=</m:t>
                </m:r>
                <m:d>
                  <m:dPr>
                    <m:ctrlPr>
                      <a:rPr xmlns:a="http://schemas.openxmlformats.org/drawingml/2006/main" sz="2550" i="1">
                        <a:solidFill>
                          <a:srgbClr val="000000"/>
                        </a:solidFill>
                        <a:latin typeface="Cambria Math" panose="02040503050406030204" pitchFamily="18" charset="0"/>
                      </a:rPr>
                    </m:ctrlPr>
                  </m:dPr>
                  <m:e>
                    <m:m>
                      <m:mPr>
                        <m:ctrlPr>
                          <a:rPr xmlns:a="http://schemas.openxmlformats.org/drawingml/2006/main" sz="2550" i="1">
                            <a:solidFill>
                              <a:srgbClr val="000000"/>
                            </a:solidFill>
                            <a:latin typeface="Cambria Math" panose="02040503050406030204" pitchFamily="18" charset="0"/>
                          </a:rPr>
                        </m:ctrlPr>
                        <m:baseJc m:val="center"/>
                        <m:plcHide m:val="on"/>
                        <m:mcs>
                          <m:mc>
                            <m:mcPr>
                              <m:count m:val="4"/>
                              <m:mcJc m:val="center"/>
                            </m:mcPr>
                          </m:mc>
                        </m:mcs>
                      </m:mPr>
                      <m:mr>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i</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i</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mr>
                    </m:m>
                  </m:e>
                </m:d>
              </m:oMath>
            </a14:m>
          </a:p>
          <a:p>
            <a:pPr lvl="1" marL="497681" indent="-246221" defTabSz="1097279">
              <a:spcBef>
                <a:spcPts val="1000"/>
              </a:spcBef>
              <a:defRPr sz="2115"/>
            </a:pPr>
            <a:r>
              <a:rPr i="1">
                <a:latin typeface="+mn-lt"/>
                <a:ea typeface="+mn-ea"/>
                <a:cs typeface="+mn-cs"/>
                <a:sym typeface="Graphik Semibold"/>
              </a:rPr>
              <a:t>Controlled-Z</a:t>
            </a:r>
            <a:r>
              <a:t> - flips the phase of the target qubit if the control qubit is in the state </a:t>
            </a:r>
            <a14:m>
              <m:oMath>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r>
                  <a:rPr xmlns:a="http://schemas.openxmlformats.org/drawingml/2006/main" sz="2900" i="1">
                    <a:solidFill>
                      <a:srgbClr val="000000"/>
                    </a:solidFill>
                    <a:latin typeface="Cambria Math" panose="02040503050406030204" pitchFamily="18" charset="0"/>
                  </a:rPr>
                  <m:t>⟩</m:t>
                </m:r>
              </m:oMath>
            </a14:m>
            <a:r>
              <a:t>. Controlled-bit MSB or LSB: </a:t>
            </a:r>
            <a14:m>
              <m:oMath>
                <m:sSub>
                  <m:e>
                    <m:r>
                      <a:rPr xmlns:a="http://schemas.openxmlformats.org/drawingml/2006/main" sz="2550" i="1">
                        <a:solidFill>
                          <a:srgbClr val="000000"/>
                        </a:solidFill>
                        <a:latin typeface="Cambria Math" panose="02040503050406030204" pitchFamily="18" charset="0"/>
                      </a:rPr>
                      <m:t>C</m:t>
                    </m:r>
                  </m:e>
                  <m:sub>
                    <m:r>
                      <a:rPr xmlns:a="http://schemas.openxmlformats.org/drawingml/2006/main" sz="2550" i="1">
                        <a:solidFill>
                          <a:srgbClr val="000000"/>
                        </a:solidFill>
                        <a:latin typeface="Cambria Math" panose="02040503050406030204" pitchFamily="18" charset="0"/>
                      </a:rPr>
                      <m:t>Z</m:t>
                    </m:r>
                  </m:sub>
                </m:sSub>
                <m:r>
                  <a:rPr xmlns:a="http://schemas.openxmlformats.org/drawingml/2006/main" sz="2550" i="1">
                    <a:solidFill>
                      <a:srgbClr val="000000"/>
                    </a:solidFill>
                    <a:latin typeface="Cambria Math" panose="02040503050406030204" pitchFamily="18" charset="0"/>
                  </a:rPr>
                  <m:t>=</m:t>
                </m:r>
                <m:d>
                  <m:dPr>
                    <m:ctrlPr>
                      <a:rPr xmlns:a="http://schemas.openxmlformats.org/drawingml/2006/main" sz="2550" i="1">
                        <a:solidFill>
                          <a:srgbClr val="000000"/>
                        </a:solidFill>
                        <a:latin typeface="Cambria Math" panose="02040503050406030204" pitchFamily="18" charset="0"/>
                      </a:rPr>
                    </m:ctrlPr>
                  </m:dPr>
                  <m:e>
                    <m:m>
                      <m:mPr>
                        <m:ctrlPr>
                          <a:rPr xmlns:a="http://schemas.openxmlformats.org/drawingml/2006/main" sz="2550" i="1">
                            <a:solidFill>
                              <a:srgbClr val="000000"/>
                            </a:solidFill>
                            <a:latin typeface="Cambria Math" panose="02040503050406030204" pitchFamily="18" charset="0"/>
                          </a:rPr>
                        </m:ctrlPr>
                        <m:baseJc m:val="center"/>
                        <m:plcHide m:val="on"/>
                        <m:mcs>
                          <m:mc>
                            <m:mcPr>
                              <m:count m:val="4"/>
                              <m:mcJc m:val="center"/>
                            </m:mcPr>
                          </m:mc>
                        </m:mcs>
                      </m:mPr>
                      <m:mr>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1</m:t>
                          </m:r>
                        </m:e>
                      </m:mr>
                    </m:m>
                  </m:e>
                </m:d>
              </m:oMath>
            </a14:m>
          </a:p>
          <a:p>
            <a:pPr marL="246221" indent="-246221" defTabSz="1097279">
              <a:spcBef>
                <a:spcPts val="1000"/>
              </a:spcBef>
              <a:defRPr sz="2115"/>
            </a:pPr>
            <a:r>
              <a:rPr i="1">
                <a:latin typeface="+mn-lt"/>
                <a:ea typeface="+mn-ea"/>
                <a:cs typeface="+mn-cs"/>
                <a:sym typeface="Graphik Semibold"/>
              </a:rPr>
              <a:t>Hadamard gate</a:t>
            </a:r>
            <a:r>
              <a:t> - LSB: </a:t>
            </a:r>
            <a14:m>
              <m:oMath>
                <m:sSub>
                  <m:e>
                    <m:r>
                      <a:rPr xmlns:a="http://schemas.openxmlformats.org/drawingml/2006/main" sz="2550" i="1">
                        <a:solidFill>
                          <a:srgbClr val="000000"/>
                        </a:solidFill>
                        <a:latin typeface="Cambria Math" panose="02040503050406030204" pitchFamily="18" charset="0"/>
                      </a:rPr>
                      <m:t>C</m:t>
                    </m:r>
                  </m:e>
                  <m:sub>
                    <m:r>
                      <a:rPr xmlns:a="http://schemas.openxmlformats.org/drawingml/2006/main" sz="2550" i="1">
                        <a:solidFill>
                          <a:srgbClr val="000000"/>
                        </a:solidFill>
                        <a:latin typeface="Cambria Math" panose="02040503050406030204" pitchFamily="18" charset="0"/>
                      </a:rPr>
                      <m:t>H</m:t>
                    </m:r>
                  </m:sub>
                </m:sSub>
                <m:r>
                  <a:rPr xmlns:a="http://schemas.openxmlformats.org/drawingml/2006/main" sz="2550" i="1">
                    <a:solidFill>
                      <a:srgbClr val="000000"/>
                    </a:solidFill>
                    <a:latin typeface="Cambria Math" panose="02040503050406030204" pitchFamily="18" charset="0"/>
                  </a:rPr>
                  <m:t>=</m:t>
                </m:r>
                <m:d>
                  <m:dPr>
                    <m:ctrlPr>
                      <a:rPr xmlns:a="http://schemas.openxmlformats.org/drawingml/2006/main" sz="2550" i="1">
                        <a:solidFill>
                          <a:srgbClr val="000000"/>
                        </a:solidFill>
                        <a:latin typeface="Cambria Math" panose="02040503050406030204" pitchFamily="18" charset="0"/>
                      </a:rPr>
                    </m:ctrlPr>
                  </m:dPr>
                  <m:e>
                    <m:m>
                      <m:mPr>
                        <m:ctrlPr>
                          <a:rPr xmlns:a="http://schemas.openxmlformats.org/drawingml/2006/main" sz="2550" i="1">
                            <a:solidFill>
                              <a:srgbClr val="000000"/>
                            </a:solidFill>
                            <a:latin typeface="Cambria Math" panose="02040503050406030204" pitchFamily="18" charset="0"/>
                          </a:rPr>
                        </m:ctrlPr>
                        <m:baseJc m:val="center"/>
                        <m:plcHide m:val="on"/>
                        <m:mcs>
                          <m:mc>
                            <m:mcPr>
                              <m:count m:val="4"/>
                              <m:mcJc m:val="center"/>
                            </m:mcPr>
                          </m:mc>
                        </m:mcs>
                      </m:mPr>
                      <m:mr>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f>
                            <m:fPr>
                              <m:ctrlPr>
                                <a:rPr xmlns:a="http://schemas.openxmlformats.org/drawingml/2006/main" sz="2550" i="1">
                                  <a:solidFill>
                                    <a:srgbClr val="000000"/>
                                  </a:solidFill>
                                  <a:latin typeface="Cambria Math" panose="02040503050406030204" pitchFamily="18" charset="0"/>
                                </a:rPr>
                              </m:ctrlPr>
                              <m:type m:val="bar"/>
                            </m:fPr>
                            <m:num>
                              <m:argPr>
                                <m:scrLvl m:val="0"/>
                              </m:argPr>
                              <m:r>
                                <a:rPr xmlns:a="http://schemas.openxmlformats.org/drawingml/2006/main" sz="2550" i="1">
                                  <a:solidFill>
                                    <a:srgbClr val="000000"/>
                                  </a:solidFill>
                                  <a:latin typeface="Cambria Math" panose="02040503050406030204" pitchFamily="18" charset="0"/>
                                </a:rPr>
                                <m:t>1</m:t>
                              </m:r>
                            </m:num>
                            <m:den>
                              <m:argPr>
                                <m:scrLvl m:val="0"/>
                              </m:argPr>
                              <m:rad>
                                <m:radPr>
                                  <m:ctrlPr>
                                    <a:rPr xmlns:a="http://schemas.openxmlformats.org/drawingml/2006/main" sz="255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2550" i="1">
                                      <a:solidFill>
                                        <a:srgbClr val="000000"/>
                                      </a:solidFill>
                                      <a:latin typeface="Cambria Math" panose="02040503050406030204" pitchFamily="18" charset="0"/>
                                    </a:rPr>
                                    <m:t>2</m:t>
                                  </m:r>
                                </m:e>
                              </m:rad>
                            </m:den>
                          </m:f>
                        </m:e>
                        <m:e>
                          <m:r>
                            <a:rPr xmlns:a="http://schemas.openxmlformats.org/drawingml/2006/main" sz="2550" i="1">
                              <a:solidFill>
                                <a:srgbClr val="000000"/>
                              </a:solidFill>
                              <a:latin typeface="Cambria Math" panose="02040503050406030204" pitchFamily="18" charset="0"/>
                            </a:rPr>
                            <m:t>0</m:t>
                          </m:r>
                        </m:e>
                        <m:e>
                          <m:f>
                            <m:fPr>
                              <m:ctrlPr>
                                <a:rPr xmlns:a="http://schemas.openxmlformats.org/drawingml/2006/main" sz="2550" i="1">
                                  <a:solidFill>
                                    <a:srgbClr val="000000"/>
                                  </a:solidFill>
                                  <a:latin typeface="Cambria Math" panose="02040503050406030204" pitchFamily="18" charset="0"/>
                                </a:rPr>
                              </m:ctrlPr>
                              <m:type m:val="bar"/>
                            </m:fPr>
                            <m:num>
                              <m:argPr>
                                <m:scrLvl m:val="0"/>
                              </m:argPr>
                              <m:r>
                                <a:rPr xmlns:a="http://schemas.openxmlformats.org/drawingml/2006/main" sz="2550" i="1">
                                  <a:solidFill>
                                    <a:srgbClr val="000000"/>
                                  </a:solidFill>
                                  <a:latin typeface="Cambria Math" panose="02040503050406030204" pitchFamily="18" charset="0"/>
                                </a:rPr>
                                <m:t>1</m:t>
                              </m:r>
                            </m:num>
                            <m:den>
                              <m:argPr>
                                <m:scrLvl m:val="0"/>
                              </m:argPr>
                              <m:rad>
                                <m:radPr>
                                  <m:ctrlPr>
                                    <a:rPr xmlns:a="http://schemas.openxmlformats.org/drawingml/2006/main" sz="255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2550" i="1">
                                      <a:solidFill>
                                        <a:srgbClr val="000000"/>
                                      </a:solidFill>
                                      <a:latin typeface="Cambria Math" panose="02040503050406030204" pitchFamily="18" charset="0"/>
                                    </a:rPr>
                                    <m:t>2</m:t>
                                  </m:r>
                                </m:e>
                              </m:rad>
                            </m:den>
                          </m:f>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f>
                            <m:fPr>
                              <m:ctrlPr>
                                <a:rPr xmlns:a="http://schemas.openxmlformats.org/drawingml/2006/main" sz="2550" i="1">
                                  <a:solidFill>
                                    <a:srgbClr val="000000"/>
                                  </a:solidFill>
                                  <a:latin typeface="Cambria Math" panose="02040503050406030204" pitchFamily="18" charset="0"/>
                                </a:rPr>
                              </m:ctrlPr>
                              <m:type m:val="bar"/>
                            </m:fPr>
                            <m:num>
                              <m:argPr>
                                <m:scrLvl m:val="0"/>
                              </m:argPr>
                              <m:r>
                                <a:rPr xmlns:a="http://schemas.openxmlformats.org/drawingml/2006/main" sz="2550" i="1">
                                  <a:solidFill>
                                    <a:srgbClr val="000000"/>
                                  </a:solidFill>
                                  <a:latin typeface="Cambria Math" panose="02040503050406030204" pitchFamily="18" charset="0"/>
                                </a:rPr>
                                <m:t>1</m:t>
                              </m:r>
                            </m:num>
                            <m:den>
                              <m:argPr>
                                <m:scrLvl m:val="0"/>
                              </m:argPr>
                              <m:rad>
                                <m:radPr>
                                  <m:ctrlPr>
                                    <a:rPr xmlns:a="http://schemas.openxmlformats.org/drawingml/2006/main" sz="255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2550" i="1">
                                      <a:solidFill>
                                        <a:srgbClr val="000000"/>
                                      </a:solidFill>
                                      <a:latin typeface="Cambria Math" panose="02040503050406030204" pitchFamily="18" charset="0"/>
                                    </a:rPr>
                                    <m:t>2</m:t>
                                  </m:r>
                                </m:e>
                              </m:rad>
                            </m:den>
                          </m:f>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m:t>
                          </m:r>
                          <m:f>
                            <m:fPr>
                              <m:ctrlPr>
                                <a:rPr xmlns:a="http://schemas.openxmlformats.org/drawingml/2006/main" sz="2550" i="1">
                                  <a:solidFill>
                                    <a:srgbClr val="000000"/>
                                  </a:solidFill>
                                  <a:latin typeface="Cambria Math" panose="02040503050406030204" pitchFamily="18" charset="0"/>
                                </a:rPr>
                              </m:ctrlPr>
                              <m:type m:val="bar"/>
                            </m:fPr>
                            <m:num>
                              <m:argPr>
                                <m:scrLvl m:val="0"/>
                              </m:argPr>
                              <m:r>
                                <a:rPr xmlns:a="http://schemas.openxmlformats.org/drawingml/2006/main" sz="2550" i="1">
                                  <a:solidFill>
                                    <a:srgbClr val="000000"/>
                                  </a:solidFill>
                                  <a:latin typeface="Cambria Math" panose="02040503050406030204" pitchFamily="18" charset="0"/>
                                </a:rPr>
                                <m:t>1</m:t>
                              </m:r>
                            </m:num>
                            <m:den>
                              <m:argPr>
                                <m:scrLvl m:val="0"/>
                              </m:argPr>
                              <m:rad>
                                <m:radPr>
                                  <m:ctrlPr>
                                    <a:rPr xmlns:a="http://schemas.openxmlformats.org/drawingml/2006/main" sz="2550" i="1">
                                      <a:solidFill>
                                        <a:srgbClr val="000000"/>
                                      </a:solidFill>
                                      <a:latin typeface="Cambria Math" panose="02040503050406030204" pitchFamily="18" charset="0"/>
                                    </a:rPr>
                                  </m:ctrlPr>
                                  <m:degHide m:val="on"/>
                                </m:radPr>
                                <m:deg>
                                  <m:argPr>
                                    <m:scrLvl m:val="0"/>
                                  </m:argPr>
                                </m:deg>
                                <m:e>
                                  <m:argPr>
                                    <m:scrLvl m:val="0"/>
                                  </m:argPr>
                                  <m:r>
                                    <a:rPr xmlns:a="http://schemas.openxmlformats.org/drawingml/2006/main" sz="2550" i="1">
                                      <a:solidFill>
                                        <a:srgbClr val="000000"/>
                                      </a:solidFill>
                                      <a:latin typeface="Cambria Math" panose="02040503050406030204" pitchFamily="18" charset="0"/>
                                    </a:rPr>
                                    <m:t>2</m:t>
                                  </m:r>
                                </m:e>
                              </m:rad>
                            </m:den>
                          </m:f>
                        </m:e>
                      </m:mr>
                    </m:m>
                  </m:e>
                </m:d>
              </m:oMath>
            </a14:m>
          </a:p>
          <a:p>
            <a:pPr marL="246221" indent="-246221" defTabSz="1097279">
              <a:spcBef>
                <a:spcPts val="1000"/>
              </a:spcBef>
              <a:defRPr b="1" i="1" sz="2115"/>
            </a:pPr>
            <a:r>
              <a:t>Controlled rotation gates</a:t>
            </a:r>
          </a:p>
          <a:p>
            <a:pPr lvl="1" marL="497681" indent="-246221" defTabSz="1097279">
              <a:spcBef>
                <a:spcPts val="1000"/>
              </a:spcBef>
              <a:defRPr sz="2115"/>
            </a:pPr>
            <a:r>
              <a:rPr i="1">
                <a:latin typeface="+mn-lt"/>
                <a:ea typeface="+mn-ea"/>
                <a:cs typeface="+mn-cs"/>
                <a:sym typeface="Graphik Semibold"/>
              </a:rPr>
              <a:t>Controlled rotation around Z-axis</a:t>
            </a:r>
            <a:r>
              <a:t> </a:t>
            </a:r>
            <a14:m>
              <m:oMath>
                <m:sSub>
                  <m:e>
                    <m:r>
                      <a:rPr xmlns:a="http://schemas.openxmlformats.org/drawingml/2006/main" sz="2550" i="1">
                        <a:solidFill>
                          <a:srgbClr val="000000"/>
                        </a:solidFill>
                        <a:latin typeface="Cambria Math" panose="02040503050406030204" pitchFamily="18" charset="0"/>
                      </a:rPr>
                      <m:t>C</m:t>
                    </m:r>
                  </m:e>
                  <m:sub>
                    <m:r>
                      <a:rPr xmlns:a="http://schemas.openxmlformats.org/drawingml/2006/main" sz="2550" i="1">
                        <a:solidFill>
                          <a:srgbClr val="000000"/>
                        </a:solidFill>
                        <a:latin typeface="Cambria Math" panose="02040503050406030204" pitchFamily="18" charset="0"/>
                      </a:rPr>
                      <m:t>R</m:t>
                    </m:r>
                    <m:r>
                      <a:rPr xmlns:a="http://schemas.openxmlformats.org/drawingml/2006/main" sz="2550" i="1">
                        <a:solidFill>
                          <a:srgbClr val="000000"/>
                        </a:solidFill>
                        <a:latin typeface="Cambria Math" panose="02040503050406030204" pitchFamily="18" charset="0"/>
                      </a:rPr>
                      <m:t>z</m:t>
                    </m:r>
                  </m:sub>
                </m:sSub>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λ</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m:t>
                </m:r>
                <m:d>
                  <m:dPr>
                    <m:ctrlPr>
                      <a:rPr xmlns:a="http://schemas.openxmlformats.org/drawingml/2006/main" sz="2550" i="1">
                        <a:solidFill>
                          <a:srgbClr val="000000"/>
                        </a:solidFill>
                        <a:latin typeface="Cambria Math" panose="02040503050406030204" pitchFamily="18" charset="0"/>
                      </a:rPr>
                    </m:ctrlPr>
                  </m:dPr>
                  <m:e>
                    <m:m>
                      <m:mPr>
                        <m:ctrlPr>
                          <a:rPr xmlns:a="http://schemas.openxmlformats.org/drawingml/2006/main" sz="2550" i="1">
                            <a:solidFill>
                              <a:srgbClr val="000000"/>
                            </a:solidFill>
                            <a:latin typeface="Cambria Math" panose="02040503050406030204" pitchFamily="18" charset="0"/>
                          </a:rPr>
                        </m:ctrlPr>
                        <m:baseJc m:val="center"/>
                        <m:plcHide m:val="on"/>
                        <m:mcs>
                          <m:mc>
                            <m:mcPr>
                              <m:count m:val="4"/>
                              <m:mcJc m:val="center"/>
                            </m:mcPr>
                          </m:mc>
                        </m:mcs>
                      </m:mPr>
                      <m:mr>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sSup>
                            <m:e>
                              <m:argPr>
                                <m:scrLvl m:val="0"/>
                              </m:argPr>
                              <m:r>
                                <a:rPr xmlns:a="http://schemas.openxmlformats.org/drawingml/2006/main" sz="2550" i="1">
                                  <a:solidFill>
                                    <a:srgbClr val="000000"/>
                                  </a:solidFill>
                                  <a:latin typeface="Cambria Math" panose="02040503050406030204" pitchFamily="18" charset="0"/>
                                </a:rPr>
                                <m:t>e</m:t>
                              </m:r>
                            </m:e>
                            <m:sup>
                              <m:argPr>
                                <m:scrLvl m:val="0"/>
                              </m:argP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i</m:t>
                              </m:r>
                              <m:r>
                                <a:rPr xmlns:a="http://schemas.openxmlformats.org/drawingml/2006/main" sz="2550" i="1">
                                  <a:solidFill>
                                    <a:srgbClr val="000000"/>
                                  </a:solidFill>
                                  <a:latin typeface="Cambria Math" panose="02040503050406030204" pitchFamily="18" charset="0"/>
                                </a:rPr>
                                <m:t>λ</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2</m:t>
                              </m:r>
                            </m:sup>
                          </m:sSup>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sSup>
                            <m:e>
                              <m:argPr>
                                <m:scrLvl m:val="0"/>
                              </m:argPr>
                              <m:r>
                                <a:rPr xmlns:a="http://schemas.openxmlformats.org/drawingml/2006/main" sz="2550" i="1">
                                  <a:solidFill>
                                    <a:srgbClr val="000000"/>
                                  </a:solidFill>
                                  <a:latin typeface="Cambria Math" panose="02040503050406030204" pitchFamily="18" charset="0"/>
                                </a:rPr>
                                <m:t>e</m:t>
                              </m:r>
                            </m:e>
                            <m:sup>
                              <m:argPr>
                                <m:scrLvl m:val="0"/>
                              </m:argPr>
                              <m:r>
                                <a:rPr xmlns:a="http://schemas.openxmlformats.org/drawingml/2006/main" sz="2550" i="1">
                                  <a:solidFill>
                                    <a:srgbClr val="000000"/>
                                  </a:solidFill>
                                  <a:latin typeface="Cambria Math" panose="02040503050406030204" pitchFamily="18" charset="0"/>
                                </a:rPr>
                                <m:t>i</m:t>
                              </m:r>
                              <m:r>
                                <a:rPr xmlns:a="http://schemas.openxmlformats.org/drawingml/2006/main" sz="2550" i="1">
                                  <a:solidFill>
                                    <a:srgbClr val="000000"/>
                                  </a:solidFill>
                                  <a:latin typeface="Cambria Math" panose="02040503050406030204" pitchFamily="18" charset="0"/>
                                </a:rPr>
                                <m:t>λ</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2</m:t>
                              </m:r>
                            </m:sup>
                          </m:sSup>
                        </m:e>
                      </m:mr>
                    </m:m>
                  </m:e>
                </m:d>
              </m:oMath>
            </a14:m>
          </a:p>
          <a:p>
            <a:pPr lvl="1" marL="497681" indent="-246221" defTabSz="1097279">
              <a:spcBef>
                <a:spcPts val="1000"/>
              </a:spcBef>
              <a:defRPr sz="2115"/>
            </a:pPr>
            <a:r>
              <a:rPr i="1">
                <a:latin typeface="+mn-lt"/>
                <a:ea typeface="+mn-ea"/>
                <a:cs typeface="+mn-cs"/>
                <a:sym typeface="Graphik Semibold"/>
              </a:rPr>
              <a:t>Controlled Phase rotation</a:t>
            </a:r>
            <a:r>
              <a:t> - performs a phase rotation if both qubits are in the state </a:t>
            </a:r>
            <a14:m>
              <m:oMath>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11</m:t>
                </m:r>
                <m:r>
                  <a:rPr xmlns:a="http://schemas.openxmlformats.org/drawingml/2006/main" sz="2900" i="1">
                    <a:solidFill>
                      <a:srgbClr val="000000"/>
                    </a:solidFill>
                    <a:latin typeface="Cambria Math" panose="02040503050406030204" pitchFamily="18" charset="0"/>
                  </a:rPr>
                  <m:t>⟩</m:t>
                </m:r>
              </m:oMath>
            </a14:m>
          </a:p>
          <a:p>
            <a:pPr lvl="1" marL="0" indent="205739" defTabSz="1097279">
              <a:spcBef>
                <a:spcPts val="1000"/>
              </a:spcBef>
              <a:buClrTx/>
              <a:buSzTx/>
              <a:buNone/>
              <a:defRPr sz="2115"/>
            </a:pPr>
            <a14:m>
              <m:oMathPara>
                <m:oMathParaPr>
                  <m:jc m:val="left"/>
                </m:oMathParaPr>
                <m:oMath>
                  <m:sSub>
                    <m:e>
                      <m:r>
                        <a:rPr xmlns:a="http://schemas.openxmlformats.org/drawingml/2006/main" sz="2550" i="1">
                          <a:solidFill>
                            <a:srgbClr val="000000"/>
                          </a:solidFill>
                          <a:latin typeface="Cambria Math" panose="02040503050406030204" pitchFamily="18" charset="0"/>
                        </a:rPr>
                        <m:t>C</m:t>
                      </m:r>
                    </m:e>
                    <m:sub>
                      <m:r>
                        <a:rPr xmlns:a="http://schemas.openxmlformats.org/drawingml/2006/main" sz="2550" i="1">
                          <a:solidFill>
                            <a:srgbClr val="000000"/>
                          </a:solidFill>
                          <a:latin typeface="Cambria Math" panose="02040503050406030204" pitchFamily="18" charset="0"/>
                        </a:rPr>
                        <m:t>p</m:t>
                      </m:r>
                    </m:sub>
                  </m:sSub>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λ</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m:t>
                  </m:r>
                  <m:d>
                    <m:dPr>
                      <m:ctrlPr>
                        <a:rPr xmlns:a="http://schemas.openxmlformats.org/drawingml/2006/main" sz="2550" i="1">
                          <a:solidFill>
                            <a:srgbClr val="000000"/>
                          </a:solidFill>
                          <a:latin typeface="Cambria Math" panose="02040503050406030204" pitchFamily="18" charset="0"/>
                        </a:rPr>
                      </m:ctrlPr>
                    </m:dPr>
                    <m:e>
                      <m:m>
                        <m:mPr>
                          <m:ctrlPr>
                            <a:rPr xmlns:a="http://schemas.openxmlformats.org/drawingml/2006/main" sz="2550" i="1">
                              <a:solidFill>
                                <a:srgbClr val="000000"/>
                              </a:solidFill>
                              <a:latin typeface="Cambria Math" panose="02040503050406030204" pitchFamily="18" charset="0"/>
                            </a:rPr>
                          </m:ctrlPr>
                          <m:baseJc m:val="center"/>
                          <m:plcHide m:val="on"/>
                          <m:mcs>
                            <m:mc>
                              <m:mcPr>
                                <m:count m:val="4"/>
                                <m:mcJc m:val="center"/>
                              </m:mcPr>
                            </m:mc>
                          </m:mcs>
                        </m:mPr>
                        <m:mr>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sSup>
                              <m:e>
                                <m:argPr>
                                  <m:scrLvl m:val="0"/>
                                </m:argPr>
                                <m:r>
                                  <a:rPr xmlns:a="http://schemas.openxmlformats.org/drawingml/2006/main" sz="2550" i="1">
                                    <a:solidFill>
                                      <a:srgbClr val="000000"/>
                                    </a:solidFill>
                                    <a:latin typeface="Cambria Math" panose="02040503050406030204" pitchFamily="18" charset="0"/>
                                  </a:rPr>
                                  <m:t>e</m:t>
                                </m:r>
                              </m:e>
                              <m:sup>
                                <m:argPr>
                                  <m:scrLvl m:val="0"/>
                                </m:argPr>
                                <m:r>
                                  <a:rPr xmlns:a="http://schemas.openxmlformats.org/drawingml/2006/main" sz="2550" i="1">
                                    <a:solidFill>
                                      <a:srgbClr val="000000"/>
                                    </a:solidFill>
                                    <a:latin typeface="Cambria Math" panose="02040503050406030204" pitchFamily="18" charset="0"/>
                                  </a:rPr>
                                  <m:t>i</m:t>
                                </m:r>
                                <m:r>
                                  <a:rPr xmlns:a="http://schemas.openxmlformats.org/drawingml/2006/main" sz="2550" i="1">
                                    <a:solidFill>
                                      <a:srgbClr val="000000"/>
                                    </a:solidFill>
                                    <a:latin typeface="Cambria Math" panose="02040503050406030204" pitchFamily="18" charset="0"/>
                                  </a:rPr>
                                  <m:t>λ</m:t>
                                </m:r>
                              </m:sup>
                            </m:sSup>
                          </m:e>
                        </m:mr>
                      </m:m>
                    </m:e>
                  </m:d>
                </m:oMath>
              </m:oMathPara>
            </a14:m>
          </a:p>
          <a:p>
            <a:pPr lvl="1" marL="308609" indent="-102869" defTabSz="1097279">
              <a:spcBef>
                <a:spcPts val="1000"/>
              </a:spcBef>
              <a:buClrTx/>
              <a:defRPr i="1" sz="2115">
                <a:latin typeface="+mn-lt"/>
                <a:ea typeface="+mn-ea"/>
                <a:cs typeface="+mn-cs"/>
                <a:sym typeface="Graphik Semibold"/>
              </a:defRPr>
            </a:pPr>
            <a:r>
              <a:rPr i="0">
                <a:latin typeface="Graphik"/>
                <a:ea typeface="Graphik"/>
                <a:cs typeface="Graphik"/>
                <a:sym typeface="Graphik"/>
              </a:rPr>
              <a:t> </a:t>
            </a:r>
            <a:r>
              <a:t>Controlled-U rotation </a:t>
            </a:r>
            <a14:m>
              <m:oMath>
                <m:sSub>
                  <m:e>
                    <m:r>
                      <a:rPr xmlns:a="http://schemas.openxmlformats.org/drawingml/2006/main" sz="2550" i="1">
                        <a:solidFill>
                          <a:srgbClr val="000000"/>
                        </a:solidFill>
                        <a:latin typeface="Cambria Math" panose="02040503050406030204" pitchFamily="18" charset="0"/>
                      </a:rPr>
                      <m:t>C</m:t>
                    </m:r>
                  </m:e>
                  <m:sub>
                    <m:r>
                      <a:rPr xmlns:a="http://schemas.openxmlformats.org/drawingml/2006/main" sz="2550" i="1">
                        <a:solidFill>
                          <a:srgbClr val="000000"/>
                        </a:solidFill>
                        <a:latin typeface="Cambria Math" panose="02040503050406030204" pitchFamily="18" charset="0"/>
                      </a:rPr>
                      <m:t>u</m:t>
                    </m:r>
                  </m:sub>
                </m:sSub>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θ</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ϕ</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λ</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m:t>
                </m:r>
                <m:d>
                  <m:dPr>
                    <m:ctrlPr>
                      <a:rPr xmlns:a="http://schemas.openxmlformats.org/drawingml/2006/main" sz="2550" i="1">
                        <a:solidFill>
                          <a:srgbClr val="000000"/>
                        </a:solidFill>
                        <a:latin typeface="Cambria Math" panose="02040503050406030204" pitchFamily="18" charset="0"/>
                      </a:rPr>
                    </m:ctrlPr>
                  </m:dPr>
                  <m:e>
                    <m:m>
                      <m:mPr>
                        <m:ctrlPr>
                          <a:rPr xmlns:a="http://schemas.openxmlformats.org/drawingml/2006/main" sz="2550" i="1">
                            <a:solidFill>
                              <a:srgbClr val="000000"/>
                            </a:solidFill>
                            <a:latin typeface="Cambria Math" panose="02040503050406030204" pitchFamily="18" charset="0"/>
                          </a:rPr>
                        </m:ctrlPr>
                        <m:baseJc m:val="center"/>
                        <m:plcHide m:val="on"/>
                        <m:mcs>
                          <m:mc>
                            <m:mcPr>
                              <m:count m:val="4"/>
                              <m:mcJc m:val="center"/>
                            </m:mcPr>
                          </m:mc>
                        </m:mcs>
                      </m:mPr>
                      <m:mr>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sSup>
                            <m:e>
                              <m:argPr>
                                <m:scrLvl m:val="0"/>
                              </m:argPr>
                              <m:r>
                                <a:rPr xmlns:a="http://schemas.openxmlformats.org/drawingml/2006/main" sz="2550" i="1">
                                  <a:solidFill>
                                    <a:srgbClr val="000000"/>
                                  </a:solidFill>
                                  <a:latin typeface="Cambria Math" panose="02040503050406030204" pitchFamily="18" charset="0"/>
                                </a:rPr>
                                <m:t>e</m:t>
                              </m:r>
                            </m:e>
                            <m:sup>
                              <m:argPr>
                                <m:scrLvl m:val="0"/>
                              </m:argP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i</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ϕ</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λ</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2</m:t>
                              </m:r>
                            </m:sup>
                          </m:sSup>
                          <m:r>
                            <m:rPr>
                              <m:sty m:val="p"/>
                            </m:rPr>
                            <a:rPr xmlns:a="http://schemas.openxmlformats.org/drawingml/2006/main" sz="2550" i="1">
                              <a:solidFill>
                                <a:srgbClr val="000000"/>
                              </a:solidFill>
                              <a:latin typeface="Cambria Math" panose="02040503050406030204" pitchFamily="18" charset="0"/>
                            </a:rPr>
                            <m:t>cos</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θ</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2</m:t>
                          </m:r>
                          <m:r>
                            <a:rPr xmlns:a="http://schemas.openxmlformats.org/drawingml/2006/main" sz="2550" i="1">
                              <a:solidFill>
                                <a:srgbClr val="000000"/>
                              </a:solidFill>
                              <a:latin typeface="Cambria Math" panose="02040503050406030204" pitchFamily="18" charset="0"/>
                            </a:rPr>
                            <m:t>)</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m:t>
                          </m:r>
                          <m:sSup>
                            <m:e>
                              <m:argPr>
                                <m:scrLvl m:val="0"/>
                              </m:argPr>
                              <m:r>
                                <a:rPr xmlns:a="http://schemas.openxmlformats.org/drawingml/2006/main" sz="2550" i="1">
                                  <a:solidFill>
                                    <a:srgbClr val="000000"/>
                                  </a:solidFill>
                                  <a:latin typeface="Cambria Math" panose="02040503050406030204" pitchFamily="18" charset="0"/>
                                </a:rPr>
                                <m:t>e</m:t>
                              </m:r>
                            </m:e>
                            <m:sup>
                              <m:argPr>
                                <m:scrLvl m:val="0"/>
                              </m:argP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i</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ϕ</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λ</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2</m:t>
                              </m:r>
                            </m:sup>
                          </m:sSup>
                          <m:r>
                            <m:rPr>
                              <m:sty m:val="p"/>
                            </m:rPr>
                            <a:rPr xmlns:a="http://schemas.openxmlformats.org/drawingml/2006/main" sz="2550" i="1">
                              <a:solidFill>
                                <a:srgbClr val="000000"/>
                              </a:solidFill>
                              <a:latin typeface="Cambria Math" panose="02040503050406030204" pitchFamily="18" charset="0"/>
                            </a:rPr>
                            <m:t>sin</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θ</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2</m:t>
                          </m:r>
                          <m:r>
                            <a:rPr xmlns:a="http://schemas.openxmlformats.org/drawingml/2006/main" sz="2550" i="1">
                              <a:solidFill>
                                <a:srgbClr val="000000"/>
                              </a:solidFill>
                              <a:latin typeface="Cambria Math" panose="02040503050406030204" pitchFamily="18" charset="0"/>
                            </a:rPr>
                            <m:t>)</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sSup>
                            <m:e>
                              <m:argPr>
                                <m:scrLvl m:val="0"/>
                              </m:argPr>
                              <m:r>
                                <a:rPr xmlns:a="http://schemas.openxmlformats.org/drawingml/2006/main" sz="2550" i="1">
                                  <a:solidFill>
                                    <a:srgbClr val="000000"/>
                                  </a:solidFill>
                                  <a:latin typeface="Cambria Math" panose="02040503050406030204" pitchFamily="18" charset="0"/>
                                </a:rPr>
                                <m:t>e</m:t>
                              </m:r>
                            </m:e>
                            <m:sup>
                              <m:argPr>
                                <m:scrLvl m:val="0"/>
                              </m:argPr>
                              <m:r>
                                <a:rPr xmlns:a="http://schemas.openxmlformats.org/drawingml/2006/main" sz="2550" i="1">
                                  <a:solidFill>
                                    <a:srgbClr val="000000"/>
                                  </a:solidFill>
                                  <a:latin typeface="Cambria Math" panose="02040503050406030204" pitchFamily="18" charset="0"/>
                                </a:rPr>
                                <m:t>i</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ϕ</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λ</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2</m:t>
                              </m:r>
                            </m:sup>
                          </m:sSup>
                          <m:r>
                            <m:rPr>
                              <m:sty m:val="p"/>
                            </m:rPr>
                            <a:rPr xmlns:a="http://schemas.openxmlformats.org/drawingml/2006/main" sz="2550" i="1">
                              <a:solidFill>
                                <a:srgbClr val="000000"/>
                              </a:solidFill>
                              <a:latin typeface="Cambria Math" panose="02040503050406030204" pitchFamily="18" charset="0"/>
                            </a:rPr>
                            <m:t>sin</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θ</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2</m:t>
                          </m:r>
                          <m:r>
                            <a:rPr xmlns:a="http://schemas.openxmlformats.org/drawingml/2006/main" sz="2550" i="1">
                              <a:solidFill>
                                <a:srgbClr val="000000"/>
                              </a:solidFill>
                              <a:latin typeface="Cambria Math" panose="02040503050406030204" pitchFamily="18" charset="0"/>
                            </a:rPr>
                            <m:t>)</m:t>
                          </m:r>
                        </m:e>
                        <m:e>
                          <m:r>
                            <a:rPr xmlns:a="http://schemas.openxmlformats.org/drawingml/2006/main" sz="2550" i="1">
                              <a:solidFill>
                                <a:srgbClr val="000000"/>
                              </a:solidFill>
                              <a:latin typeface="Cambria Math" panose="02040503050406030204" pitchFamily="18" charset="0"/>
                            </a:rPr>
                            <m:t>0</m:t>
                          </m:r>
                        </m:e>
                        <m:e>
                          <m:sSup>
                            <m:e>
                              <m:argPr>
                                <m:scrLvl m:val="0"/>
                              </m:argPr>
                              <m:r>
                                <a:rPr xmlns:a="http://schemas.openxmlformats.org/drawingml/2006/main" sz="2550" i="1">
                                  <a:solidFill>
                                    <a:srgbClr val="000000"/>
                                  </a:solidFill>
                                  <a:latin typeface="Cambria Math" panose="02040503050406030204" pitchFamily="18" charset="0"/>
                                </a:rPr>
                                <m:t>e</m:t>
                              </m:r>
                            </m:e>
                            <m:sup>
                              <m:argPr>
                                <m:scrLvl m:val="0"/>
                              </m:argPr>
                              <m:r>
                                <a:rPr xmlns:a="http://schemas.openxmlformats.org/drawingml/2006/main" sz="2550" i="1">
                                  <a:solidFill>
                                    <a:srgbClr val="000000"/>
                                  </a:solidFill>
                                  <a:latin typeface="Cambria Math" panose="02040503050406030204" pitchFamily="18" charset="0"/>
                                </a:rPr>
                                <m:t>i</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ϕ</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λ</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2</m:t>
                              </m:r>
                            </m:sup>
                          </m:sSup>
                          <m:r>
                            <m:rPr>
                              <m:sty m:val="p"/>
                            </m:rPr>
                            <a:rPr xmlns:a="http://schemas.openxmlformats.org/drawingml/2006/main" sz="2550" i="1">
                              <a:solidFill>
                                <a:srgbClr val="000000"/>
                              </a:solidFill>
                              <a:latin typeface="Cambria Math" panose="02040503050406030204" pitchFamily="18" charset="0"/>
                            </a:rPr>
                            <m:t>cos</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θ</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2</m:t>
                          </m:r>
                          <m:r>
                            <a:rPr xmlns:a="http://schemas.openxmlformats.org/drawingml/2006/main" sz="2550" i="1">
                              <a:solidFill>
                                <a:srgbClr val="000000"/>
                              </a:solidFill>
                              <a:latin typeface="Cambria Math" panose="02040503050406030204" pitchFamily="18" charset="0"/>
                            </a:rPr>
                            <m:t>)</m:t>
                          </m:r>
                        </m:e>
                      </m:mr>
                    </m:m>
                  </m:e>
                </m:d>
              </m:oMath>
            </a14:m>
            <a:endParaRPr i="0">
              <a:latin typeface="Graphik"/>
              <a:ea typeface="Graphik"/>
              <a:cs typeface="Graphik"/>
              <a:sym typeface="Graphik"/>
            </a:endParaRPr>
          </a:p>
          <a:p>
            <a:pPr marL="246221" indent="-246221" defTabSz="1097279">
              <a:spcBef>
                <a:spcPts val="1000"/>
              </a:spcBef>
              <a:defRPr i="1" sz="2115">
                <a:latin typeface="+mn-lt"/>
                <a:ea typeface="+mn-ea"/>
                <a:cs typeface="+mn-cs"/>
                <a:sym typeface="Graphik Semibold"/>
              </a:defRPr>
            </a:pPr>
            <a:r>
              <a:t>SWAP gate -</a:t>
            </a:r>
            <a:r>
              <a:rPr i="0">
                <a:latin typeface="Graphik"/>
                <a:ea typeface="Graphik"/>
                <a:cs typeface="Graphik"/>
                <a:sym typeface="Graphik"/>
              </a:rPr>
              <a:t> It transforms the basis vectors as </a:t>
            </a:r>
            <a:endParaRPr i="0">
              <a:latin typeface="Graphik"/>
              <a:ea typeface="Graphik"/>
              <a:cs typeface="Graphik"/>
              <a:sym typeface="Graphik"/>
            </a:endParaRPr>
          </a:p>
          <a:p>
            <a:pPr lvl="1" marL="0" indent="205739" defTabSz="1097279">
              <a:spcBef>
                <a:spcPts val="1000"/>
              </a:spcBef>
              <a:buClrTx/>
              <a:buSzTx/>
              <a:buNone/>
              <a:defRPr i="1" sz="2115">
                <a:latin typeface="+mn-lt"/>
                <a:ea typeface="+mn-ea"/>
                <a:cs typeface="+mn-cs"/>
                <a:sym typeface="Graphik Semibold"/>
              </a:defRPr>
            </a:pPr>
            <a14:m>
              <m:oMathPara>
                <m:oMathParaPr>
                  <m:jc m:val="left"/>
                </m:oMathParaPr>
                <m:oMath>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00</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00</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01</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10</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10</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01</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11</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11</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oMath>
              </m:oMathPara>
            </a14:m>
            <a:endParaRPr i="0">
              <a:latin typeface="Graphik"/>
              <a:ea typeface="Graphik"/>
              <a:cs typeface="Graphik"/>
              <a:sym typeface="Graphik"/>
            </a:endParaRPr>
          </a:p>
          <a:p>
            <a:pPr lvl="1" marL="0" indent="205739" defTabSz="1097279">
              <a:spcBef>
                <a:spcPts val="1000"/>
              </a:spcBef>
              <a:buClrTx/>
              <a:buSzTx/>
              <a:buNone/>
              <a:defRPr i="1" sz="2115">
                <a:latin typeface="+mn-lt"/>
                <a:ea typeface="+mn-ea"/>
                <a:cs typeface="+mn-cs"/>
                <a:sym typeface="Graphik Semibold"/>
              </a:defRPr>
            </a:pPr>
            <a14:m>
              <m:oMathPara>
                <m:oMathParaPr>
                  <m:jc m:val="left"/>
                </m:oMathParaPr>
                <m:oMath>
                  <m:r>
                    <m:rPr>
                      <m:sty m:val="p"/>
                    </m:rPr>
                    <a:rPr xmlns:a="http://schemas.openxmlformats.org/drawingml/2006/main" sz="2550" i="1">
                      <a:solidFill>
                        <a:srgbClr val="000000"/>
                      </a:solidFill>
                      <a:latin typeface="Cambria Math" panose="02040503050406030204" pitchFamily="18" charset="0"/>
                    </a:rPr>
                    <m:t>SWAP</m:t>
                  </m:r>
                  <m:r>
                    <a:rPr xmlns:a="http://schemas.openxmlformats.org/drawingml/2006/main" sz="2550" i="1">
                      <a:solidFill>
                        <a:srgbClr val="000000"/>
                      </a:solidFill>
                      <a:latin typeface="Cambria Math" panose="02040503050406030204" pitchFamily="18" charset="0"/>
                    </a:rPr>
                    <m:t>=</m:t>
                  </m:r>
                  <m:d>
                    <m:dPr>
                      <m:ctrlPr>
                        <a:rPr xmlns:a="http://schemas.openxmlformats.org/drawingml/2006/main" sz="2550" i="1">
                          <a:solidFill>
                            <a:srgbClr val="000000"/>
                          </a:solidFill>
                          <a:latin typeface="Cambria Math" panose="02040503050406030204" pitchFamily="18" charset="0"/>
                        </a:rPr>
                      </m:ctrlPr>
                    </m:dPr>
                    <m:e>
                      <m:m>
                        <m:mPr>
                          <m:ctrlPr>
                            <a:rPr xmlns:a="http://schemas.openxmlformats.org/drawingml/2006/main" sz="2550" i="1">
                              <a:solidFill>
                                <a:srgbClr val="000000"/>
                              </a:solidFill>
                              <a:latin typeface="Cambria Math" panose="02040503050406030204" pitchFamily="18" charset="0"/>
                            </a:rPr>
                          </m:ctrlPr>
                          <m:baseJc m:val="center"/>
                          <m:plcHide m:val="on"/>
                          <m:mcs>
                            <m:mc>
                              <m:mcPr>
                                <m:count m:val="4"/>
                                <m:mcJc m:val="center"/>
                              </m:mcPr>
                            </m:mc>
                          </m:mcs>
                        </m:mPr>
                        <m:mr>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1</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mr>
                        <m:mr>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0</m:t>
                            </m:r>
                          </m:e>
                          <m:e>
                            <m:r>
                              <a:rPr xmlns:a="http://schemas.openxmlformats.org/drawingml/2006/main" sz="2550" i="1">
                                <a:solidFill>
                                  <a:srgbClr val="000000"/>
                                </a:solidFill>
                                <a:latin typeface="Cambria Math" panose="02040503050406030204" pitchFamily="18" charset="0"/>
                              </a:rPr>
                              <m:t>1</m:t>
                            </m:r>
                          </m:e>
                        </m:mr>
                      </m:m>
                    </m:e>
                  </m:d>
                </m:oMath>
              </m:oMathPara>
            </a14:m>
            <a:endParaRPr sz="4700"/>
          </a:p>
        </p:txBody>
      </p:sp>
      <p:sp>
        <p:nvSpPr>
          <p:cNvPr id="274" name="Two-Qubit Gates"/>
          <p:cNvSpPr txBox="1"/>
          <p:nvPr>
            <p:ph type="title"/>
          </p:nvPr>
        </p:nvSpPr>
        <p:spPr>
          <a:xfrm>
            <a:off x="1270000" y="838200"/>
            <a:ext cx="21844000" cy="1549400"/>
          </a:xfrm>
          <a:prstGeom prst="rect">
            <a:avLst/>
          </a:prstGeom>
        </p:spPr>
        <p:txBody>
          <a:bodyPr/>
          <a:lstStyle>
            <a:lvl1pPr>
              <a:defRPr spc="-249" sz="8300"/>
            </a:lvl1pPr>
          </a:lstStyle>
          <a:p>
            <a:pPr/>
            <a:r>
              <a:t>Two-Qubit Gates</a:t>
            </a:r>
          </a:p>
        </p:txBody>
      </p:sp>
      <p:sp>
        <p:nvSpPr>
          <p:cNvPr id="275" name="Rectangle"/>
          <p:cNvSpPr/>
          <p:nvPr/>
        </p:nvSpPr>
        <p:spPr>
          <a:xfrm>
            <a:off x="4356410" y="3524755"/>
            <a:ext cx="6097832" cy="1783622"/>
          </a:xfrm>
          <a:prstGeom prst="rect">
            <a:avLst/>
          </a:prstGeom>
          <a:ln w="63500">
            <a:solidFill>
              <a:schemeClr val="accent1">
                <a:lumOff val="13575"/>
              </a:schemeClr>
            </a:solidFill>
            <a:miter lim="400000"/>
          </a:ln>
        </p:spPr>
        <p:txBody>
          <a:bodyPr lIns="50800" tIns="50800" rIns="50800" bIns="50800" anchor="ctr"/>
          <a:lstStyle/>
          <a:p>
            <a:pPr defTabSz="457200">
              <a:defRPr sz="3200">
                <a:latin typeface="Graphik Medium"/>
                <a:ea typeface="Graphik Medium"/>
                <a:cs typeface="Graphik Medium"/>
                <a:sym typeface="Graphik Medium"/>
              </a:defRPr>
            </a:pPr>
          </a:p>
        </p:txBody>
      </p:sp>
      <p:sp>
        <p:nvSpPr>
          <p:cNvPr id="276" name="Rectangle"/>
          <p:cNvSpPr/>
          <p:nvPr/>
        </p:nvSpPr>
        <p:spPr>
          <a:xfrm>
            <a:off x="13109162" y="5861783"/>
            <a:ext cx="3399429" cy="1783623"/>
          </a:xfrm>
          <a:prstGeom prst="rect">
            <a:avLst/>
          </a:prstGeom>
          <a:ln w="63500">
            <a:solidFill>
              <a:schemeClr val="accent1">
                <a:lumOff val="13575"/>
              </a:schemeClr>
            </a:solidFill>
            <a:miter lim="400000"/>
          </a:ln>
        </p:spPr>
        <p:txBody>
          <a:bodyPr lIns="50800" tIns="50800" rIns="50800" bIns="50800" anchor="ctr"/>
          <a:lstStyle/>
          <a:p>
            <a:pPr defTabSz="457200">
              <a:defRPr sz="3200">
                <a:latin typeface="Graphik Medium"/>
                <a:ea typeface="Graphik Medium"/>
                <a:cs typeface="Graphik Medium"/>
                <a:sym typeface="Graphik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7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7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73">
                                            <p:txEl>
                                              <p:pRg st="2" end="2"/>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1" fill="hold">
                                  <p:stCondLst>
                                    <p:cond delay="0"/>
                                  </p:stCondLst>
                                  <p:iterate type="el" backwards="0">
                                    <p:tmAbs val="0"/>
                                  </p:iterate>
                                  <p:childTnLst>
                                    <p:set>
                                      <p:cBhvr>
                                        <p:cTn id="19" fill="hold"/>
                                        <p:tgtEl>
                                          <p:spTgt spid="273">
                                            <p:txEl>
                                              <p:pRg st="3" end="3"/>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273">
                                            <p:txEl>
                                              <p:pRg st="4" end="4"/>
                                            </p:txEl>
                                          </p:spTgt>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1" fill="hold">
                                  <p:stCondLst>
                                    <p:cond delay="0"/>
                                  </p:stCondLst>
                                  <p:iterate type="el" backwards="0">
                                    <p:tmAbs val="0"/>
                                  </p:iterate>
                                  <p:childTnLst>
                                    <p:set>
                                      <p:cBhvr>
                                        <p:cTn id="25" fill="hold"/>
                                        <p:tgtEl>
                                          <p:spTgt spid="273">
                                            <p:txEl>
                                              <p:pRg st="5" end="5"/>
                                            </p:txEl>
                                          </p:spTgt>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1" fill="hold">
                                  <p:stCondLst>
                                    <p:cond delay="0"/>
                                  </p:stCondLst>
                                  <p:iterate type="el" backwards="0">
                                    <p:tmAbs val="0"/>
                                  </p:iterate>
                                  <p:childTnLst>
                                    <p:set>
                                      <p:cBhvr>
                                        <p:cTn id="28" fill="hold"/>
                                        <p:tgtEl>
                                          <p:spTgt spid="273">
                                            <p:txEl>
                                              <p:pRg st="6" end="6"/>
                                            </p:txEl>
                                          </p:spTgt>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1" fill="hold">
                                  <p:stCondLst>
                                    <p:cond delay="0"/>
                                  </p:stCondLst>
                                  <p:iterate type="el" backwards="0">
                                    <p:tmAbs val="0"/>
                                  </p:iterate>
                                  <p:childTnLst>
                                    <p:set>
                                      <p:cBhvr>
                                        <p:cTn id="31" fill="hold"/>
                                        <p:tgtEl>
                                          <p:spTgt spid="273">
                                            <p:txEl>
                                              <p:pRg st="7" end="7"/>
                                            </p:txEl>
                                          </p:spTgt>
                                        </p:tgtEl>
                                        <p:attrNameLst>
                                          <p:attrName>style.visibility</p:attrName>
                                        </p:attrNameLst>
                                      </p:cBhvr>
                                      <p:to>
                                        <p:strVal val="visible"/>
                                      </p:to>
                                    </p:set>
                                  </p:childTnLst>
                                </p:cTn>
                              </p:par>
                            </p:childTnLst>
                          </p:cTn>
                        </p:par>
                        <p:par>
                          <p:cTn id="32" fill="hold">
                            <p:stCondLst>
                              <p:cond delay="0"/>
                            </p:stCondLst>
                            <p:childTnLst>
                              <p:par>
                                <p:cTn id="33" presetClass="entr" nodeType="afterEffect" presetSubtype="0" presetID="1" grpId="1" fill="hold">
                                  <p:stCondLst>
                                    <p:cond delay="0"/>
                                  </p:stCondLst>
                                  <p:iterate type="el" backwards="0">
                                    <p:tmAbs val="0"/>
                                  </p:iterate>
                                  <p:childTnLst>
                                    <p:set>
                                      <p:cBhvr>
                                        <p:cTn id="34" fill="hold"/>
                                        <p:tgtEl>
                                          <p:spTgt spid="273">
                                            <p:txEl>
                                              <p:pRg st="8" end="8"/>
                                            </p:txEl>
                                          </p:spTgt>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 fill="hold">
                                  <p:stCondLst>
                                    <p:cond delay="0"/>
                                  </p:stCondLst>
                                  <p:iterate type="el" backwards="0">
                                    <p:tmAbs val="0"/>
                                  </p:iterate>
                                  <p:childTnLst>
                                    <p:set>
                                      <p:cBhvr>
                                        <p:cTn id="37" fill="hold"/>
                                        <p:tgtEl>
                                          <p:spTgt spid="273">
                                            <p:txEl>
                                              <p:pRg st="9" end="9"/>
                                            </p:txEl>
                                          </p:spTgt>
                                        </p:tgtEl>
                                        <p:attrNameLst>
                                          <p:attrName>style.visibility</p:attrName>
                                        </p:attrNameLst>
                                      </p:cBhvr>
                                      <p:to>
                                        <p:strVal val="visible"/>
                                      </p:to>
                                    </p:set>
                                  </p:childTnLst>
                                </p:cTn>
                              </p:par>
                            </p:childTnLst>
                          </p:cTn>
                        </p:par>
                        <p:par>
                          <p:cTn id="38" fill="hold">
                            <p:stCondLst>
                              <p:cond delay="0"/>
                            </p:stCondLst>
                            <p:childTnLst>
                              <p:par>
                                <p:cTn id="39" presetClass="entr" nodeType="afterEffect" presetSubtype="0" presetID="1" grpId="1" fill="hold">
                                  <p:stCondLst>
                                    <p:cond delay="0"/>
                                  </p:stCondLst>
                                  <p:iterate type="el" backwards="0">
                                    <p:tmAbs val="0"/>
                                  </p:iterate>
                                  <p:childTnLst>
                                    <p:set>
                                      <p:cBhvr>
                                        <p:cTn id="40" fill="hold"/>
                                        <p:tgtEl>
                                          <p:spTgt spid="273">
                                            <p:txEl>
                                              <p:pRg st="10" end="10"/>
                                            </p:txEl>
                                          </p:spTgt>
                                        </p:tgtEl>
                                        <p:attrNameLst>
                                          <p:attrName>style.visibility</p:attrName>
                                        </p:attrNameLst>
                                      </p:cBhvr>
                                      <p:to>
                                        <p:strVal val="visible"/>
                                      </p:to>
                                    </p:set>
                                  </p:childTnLst>
                                </p:cTn>
                              </p:par>
                            </p:childTnLst>
                          </p:cTn>
                        </p:par>
                        <p:par>
                          <p:cTn id="41" fill="hold">
                            <p:stCondLst>
                              <p:cond delay="0"/>
                            </p:stCondLst>
                            <p:childTnLst>
                              <p:par>
                                <p:cTn id="42" presetClass="entr" nodeType="afterEffect" presetSubtype="0" presetID="1" grpId="1" fill="hold">
                                  <p:stCondLst>
                                    <p:cond delay="0"/>
                                  </p:stCondLst>
                                  <p:iterate type="el" backwards="0">
                                    <p:tmAbs val="0"/>
                                  </p:iterate>
                                  <p:childTnLst>
                                    <p:set>
                                      <p:cBhvr>
                                        <p:cTn id="43" fill="hold"/>
                                        <p:tgtEl>
                                          <p:spTgt spid="273">
                                            <p:txEl>
                                              <p:pRg st="11" end="11"/>
                                            </p:txEl>
                                          </p:spTgt>
                                        </p:tgtEl>
                                        <p:attrNameLst>
                                          <p:attrName>style.visibility</p:attrName>
                                        </p:attrNameLst>
                                      </p:cBhvr>
                                      <p:to>
                                        <p:strVal val="visible"/>
                                      </p:to>
                                    </p:set>
                                  </p:childTnLst>
                                </p:cTn>
                              </p:par>
                            </p:childTnLst>
                          </p:cTn>
                        </p:par>
                        <p:par>
                          <p:cTn id="44" fill="hold">
                            <p:stCondLst>
                              <p:cond delay="0"/>
                            </p:stCondLst>
                            <p:childTnLst>
                              <p:par>
                                <p:cTn id="45" presetClass="entr" nodeType="afterEffect" presetSubtype="0" presetID="1" grpId="1" fill="hold">
                                  <p:stCondLst>
                                    <p:cond delay="0"/>
                                  </p:stCondLst>
                                  <p:iterate type="el" backwards="0">
                                    <p:tmAbs val="0"/>
                                  </p:iterate>
                                  <p:childTnLst>
                                    <p:set>
                                      <p:cBhvr>
                                        <p:cTn id="46" fill="hold"/>
                                        <p:tgtEl>
                                          <p:spTgt spid="273">
                                            <p:txEl>
                                              <p:pRg st="12" end="12"/>
                                            </p:txEl>
                                          </p:spTgt>
                                        </p:tgtEl>
                                        <p:attrNameLst>
                                          <p:attrName>style.visibility</p:attrName>
                                        </p:attrNameLst>
                                      </p:cBhvr>
                                      <p:to>
                                        <p:strVal val="visible"/>
                                      </p:to>
                                    </p:set>
                                  </p:childTnLst>
                                </p:cTn>
                              </p:par>
                            </p:childTnLst>
                          </p:cTn>
                        </p:par>
                        <p:par>
                          <p:cTn id="47" fill="hold">
                            <p:stCondLst>
                              <p:cond delay="0"/>
                            </p:stCondLst>
                            <p:childTnLst>
                              <p:par>
                                <p:cTn id="48" presetClass="entr" nodeType="afterEffect" presetSubtype="0" presetID="1" grpId="1" fill="hold">
                                  <p:stCondLst>
                                    <p:cond delay="0"/>
                                  </p:stCondLst>
                                  <p:iterate type="el" backwards="0">
                                    <p:tmAbs val="0"/>
                                  </p:iterate>
                                  <p:childTnLst>
                                    <p:set>
                                      <p:cBhvr>
                                        <p:cTn id="49" fill="hold"/>
                                        <p:tgtEl>
                                          <p:spTgt spid="273">
                                            <p:txEl>
                                              <p:pRg st="13" end="13"/>
                                            </p:txEl>
                                          </p:spTgt>
                                        </p:tgtEl>
                                        <p:attrNameLst>
                                          <p:attrName>style.visibility</p:attrName>
                                        </p:attrNameLst>
                                      </p:cBhvr>
                                      <p:to>
                                        <p:strVal val="visible"/>
                                      </p:to>
                                    </p:set>
                                  </p:childTnLst>
                                </p:cTn>
                              </p:par>
                            </p:childTnLst>
                          </p:cTn>
                        </p:par>
                        <p:par>
                          <p:cTn id="50" fill="hold">
                            <p:stCondLst>
                              <p:cond delay="0"/>
                            </p:stCondLst>
                            <p:childTnLst>
                              <p:par>
                                <p:cTn id="51" presetClass="entr" nodeType="afterEffect" presetSubtype="0" presetID="1" grpId="1" fill="hold">
                                  <p:stCondLst>
                                    <p:cond delay="0"/>
                                  </p:stCondLst>
                                  <p:iterate type="el" backwards="0">
                                    <p:tmAbs val="0"/>
                                  </p:iterate>
                                  <p:childTnLst>
                                    <p:set>
                                      <p:cBhvr>
                                        <p:cTn id="52" fill="hold"/>
                                        <p:tgtEl>
                                          <p:spTgt spid="273">
                                            <p:txEl>
                                              <p:pRg st="14" end="1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Class="entr" nodeType="clickEffect" presetID="10" grpId="2" fill="hold">
                                  <p:stCondLst>
                                    <p:cond delay="0"/>
                                  </p:stCondLst>
                                  <p:iterate type="el" backwards="0">
                                    <p:tmAbs val="0"/>
                                  </p:iterate>
                                  <p:childTnLst>
                                    <p:set>
                                      <p:cBhvr>
                                        <p:cTn id="56" fill="hold"/>
                                        <p:tgtEl>
                                          <p:spTgt spid="275"/>
                                        </p:tgtEl>
                                        <p:attrNameLst>
                                          <p:attrName>style.visibility</p:attrName>
                                        </p:attrNameLst>
                                      </p:cBhvr>
                                      <p:to>
                                        <p:strVal val="visible"/>
                                      </p:to>
                                    </p:set>
                                    <p:animEffect filter="fade" transition="in">
                                      <p:cBhvr>
                                        <p:cTn id="57" dur="1000"/>
                                        <p:tgtEl>
                                          <p:spTgt spid="275"/>
                                        </p:tgtEl>
                                      </p:cBhvr>
                                    </p:animEffect>
                                  </p:childTnLst>
                                </p:cTn>
                              </p:par>
                            </p:childTnLst>
                          </p:cTn>
                        </p:par>
                        <p:par>
                          <p:cTn id="58" fill="hold">
                            <p:stCondLst>
                              <p:cond delay="1000"/>
                            </p:stCondLst>
                            <p:childTnLst>
                              <p:par>
                                <p:cTn id="59" presetClass="entr" nodeType="afterEffect" presetID="10" grpId="3" fill="hold">
                                  <p:stCondLst>
                                    <p:cond delay="0"/>
                                  </p:stCondLst>
                                  <p:iterate type="el" backwards="0">
                                    <p:tmAbs val="0"/>
                                  </p:iterate>
                                  <p:childTnLst>
                                    <p:set>
                                      <p:cBhvr>
                                        <p:cTn id="60" fill="hold"/>
                                        <p:tgtEl>
                                          <p:spTgt spid="276"/>
                                        </p:tgtEl>
                                        <p:attrNameLst>
                                          <p:attrName>style.visibility</p:attrName>
                                        </p:attrNameLst>
                                      </p:cBhvr>
                                      <p:to>
                                        <p:strVal val="visible"/>
                                      </p:to>
                                    </p:set>
                                    <p:animEffect filter="fade" transition="in">
                                      <p:cBhvr>
                                        <p:cTn id="61"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5" grpId="2"/>
      <p:bldP build="p" bldLvl="5" animBg="1" rev="0" advAuto="0" spid="273" grpId="1"/>
      <p:bldP build="whole" bldLvl="1" animBg="1" rev="0" advAuto="0" spid="276" grpId="3"/>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8" name="Image" descr="Image"/>
          <p:cNvPicPr>
            <a:picLocks noChangeAspect="1"/>
          </p:cNvPicPr>
          <p:nvPr/>
        </p:nvPicPr>
        <p:blipFill>
          <a:blip r:embed="rId3">
            <a:extLst/>
          </a:blip>
          <a:stretch>
            <a:fillRect/>
          </a:stretch>
        </p:blipFill>
        <p:spPr>
          <a:xfrm>
            <a:off x="19015121" y="2296262"/>
            <a:ext cx="2945013" cy="2475065"/>
          </a:xfrm>
          <a:prstGeom prst="rect">
            <a:avLst/>
          </a:prstGeom>
          <a:ln w="12700">
            <a:miter lim="400000"/>
          </a:ln>
        </p:spPr>
      </p:pic>
      <p:sp>
        <p:nvSpPr>
          <p:cNvPr id="279" name="CNOT (Controlled-X) Gate…"/>
          <p:cNvSpPr txBox="1"/>
          <p:nvPr>
            <p:ph type="body" idx="1"/>
          </p:nvPr>
        </p:nvSpPr>
        <p:spPr>
          <a:xfrm>
            <a:off x="1270000" y="2601917"/>
            <a:ext cx="17498387" cy="10376057"/>
          </a:xfrm>
          <a:prstGeom prst="rect">
            <a:avLst/>
          </a:prstGeom>
        </p:spPr>
        <p:txBody>
          <a:bodyPr/>
          <a:lstStyle/>
          <a:p>
            <a:pPr marL="432255" indent="-432255" defTabSz="1926336">
              <a:spcBef>
                <a:spcPts val="1800"/>
              </a:spcBef>
              <a:defRPr sz="3713"/>
            </a:pPr>
            <a:r>
              <a:t>CNOT (Controlled-X) Gate</a:t>
            </a:r>
          </a:p>
          <a:p>
            <a:pPr marL="432255" indent="-432255" defTabSz="1926336">
              <a:spcBef>
                <a:spcPts val="1800"/>
              </a:spcBef>
              <a:defRPr sz="3713"/>
            </a:pPr>
            <a:r>
              <a:t>When the qubits are not in superposition of </a:t>
            </a:r>
            <a14:m>
              <m:oMath>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0</m:t>
                </m:r>
                <m:r>
                  <a:rPr xmlns:a="http://schemas.openxmlformats.org/drawingml/2006/main" sz="5100" i="1">
                    <a:solidFill>
                      <a:srgbClr val="000000"/>
                    </a:solidFill>
                    <a:latin typeface="Cambria Math" panose="02040503050406030204" pitchFamily="18" charset="0"/>
                  </a:rPr>
                  <m:t>⟩</m:t>
                </m:r>
              </m:oMath>
            </a14:m>
            <a:r>
              <a:t> and </a:t>
            </a:r>
            <a14:m>
              <m:oMath>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1</m:t>
                </m:r>
                <m:r>
                  <a:rPr xmlns:a="http://schemas.openxmlformats.org/drawingml/2006/main" sz="5100" i="1">
                    <a:solidFill>
                      <a:srgbClr val="000000"/>
                    </a:solidFill>
                    <a:latin typeface="Cambria Math" panose="02040503050406030204" pitchFamily="18" charset="0"/>
                  </a:rPr>
                  <m:t>⟩</m:t>
                </m:r>
              </m:oMath>
            </a14:m>
            <a:r>
              <a:t>, they behave like classical bits and for the CNOT gate the following truth table is valid:</a:t>
            </a:r>
          </a:p>
          <a:p>
            <a:pPr marL="432255" indent="-432255" defTabSz="1926336">
              <a:spcBef>
                <a:spcPts val="1800"/>
              </a:spcBef>
              <a:defRPr sz="3713"/>
            </a:pPr>
            <a:r>
              <a:t>CNOT gate matrices:</a:t>
            </a:r>
          </a:p>
          <a:p>
            <a:pPr lvl="1" marL="0" indent="361188" defTabSz="1926336">
              <a:spcBef>
                <a:spcPts val="1800"/>
              </a:spcBef>
              <a:buClrTx/>
              <a:buSzTx/>
              <a:buNone/>
              <a:defRPr sz="3713"/>
            </a:pPr>
            <a14:m>
              <m:oMathPara>
                <m:oMathParaPr>
                  <m:jc m:val="left"/>
                </m:oMathParaPr>
                <m:oMath>
                  <m:sSub>
                    <m:e>
                      <m:r>
                        <m:rPr>
                          <m:nor/>
                        </m:rPr>
                        <a:rPr xmlns:a="http://schemas.openxmlformats.org/drawingml/2006/main" sz="4250" i="1">
                          <a:solidFill>
                            <a:srgbClr val="000000"/>
                          </a:solidFill>
                          <a:latin typeface="Cambria Math" panose="02040503050406030204" pitchFamily="18" charset="0"/>
                        </a:rPr>
                        <m:t>CNOT</m:t>
                      </m:r>
                    </m:e>
                    <m:sub>
                      <m:r>
                        <m:rPr>
                          <m:nor/>
                        </m:rPr>
                        <a:rPr xmlns:a="http://schemas.openxmlformats.org/drawingml/2006/main" sz="4250" i="1">
                          <a:solidFill>
                            <a:srgbClr val="000000"/>
                          </a:solidFill>
                          <a:latin typeface="Cambria Math" panose="02040503050406030204" pitchFamily="18" charset="0"/>
                        </a:rPr>
                        <m:t>MSB</m:t>
                      </m:r>
                    </m:sub>
                  </m:sSub>
                  <m:r>
                    <a:rPr xmlns:a="http://schemas.openxmlformats.org/drawingml/2006/main" sz="4250" i="1">
                      <a:solidFill>
                        <a:srgbClr val="000000"/>
                      </a:solidFill>
                      <a:latin typeface="Cambria Math" panose="02040503050406030204" pitchFamily="18" charset="0"/>
                    </a:rPr>
                    <m:t>=</m:t>
                  </m:r>
                  <m:d>
                    <m:dPr>
                      <m:ctrlPr>
                        <a:rPr xmlns:a="http://schemas.openxmlformats.org/drawingml/2006/main" sz="4250" i="1">
                          <a:solidFill>
                            <a:srgbClr val="000000"/>
                          </a:solidFill>
                          <a:latin typeface="Cambria Math" panose="02040503050406030204" pitchFamily="18" charset="0"/>
                        </a:rPr>
                      </m:ctrlPr>
                      <m:begChr m:val="["/>
                      <m:endChr m:val="]"/>
                    </m:dPr>
                    <m:e>
                      <m:m>
                        <m:mPr>
                          <m:ctrlPr>
                            <a:rPr xmlns:a="http://schemas.openxmlformats.org/drawingml/2006/main" sz="4250" i="1">
                              <a:solidFill>
                                <a:srgbClr val="000000"/>
                              </a:solidFill>
                              <a:latin typeface="Cambria Math" panose="02040503050406030204" pitchFamily="18" charset="0"/>
                            </a:rPr>
                          </m:ctrlPr>
                          <m:baseJc m:val="center"/>
                          <m:plcHide m:val="on"/>
                          <m:mcs>
                            <m:mc>
                              <m:mcPr>
                                <m:count m:val="4"/>
                                <m:mcJc m:val="center"/>
                              </m:mcPr>
                            </m:mc>
                          </m:mcs>
                        </m:mPr>
                        <m:mr>
                          <m:e>
                            <m:r>
                              <a:rPr xmlns:a="http://schemas.openxmlformats.org/drawingml/2006/main" sz="4250" i="1">
                                <a:solidFill>
                                  <a:srgbClr val="000000"/>
                                </a:solidFill>
                                <a:latin typeface="Cambria Math" panose="02040503050406030204" pitchFamily="18" charset="0"/>
                              </a:rPr>
                              <m:t>1</m:t>
                            </m:r>
                          </m:e>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0</m:t>
                            </m:r>
                          </m:e>
                        </m:mr>
                        <m:mr>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1</m:t>
                            </m:r>
                          </m:e>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0</m:t>
                            </m:r>
                          </m:e>
                        </m:mr>
                        <m:mr>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1</m:t>
                            </m:r>
                          </m:e>
                        </m:mr>
                        <m:mr>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1</m:t>
                            </m:r>
                          </m:e>
                          <m:e>
                            <m:r>
                              <a:rPr xmlns:a="http://schemas.openxmlformats.org/drawingml/2006/main" sz="4250" i="1">
                                <a:solidFill>
                                  <a:srgbClr val="000000"/>
                                </a:solidFill>
                                <a:latin typeface="Cambria Math" panose="02040503050406030204" pitchFamily="18" charset="0"/>
                              </a:rPr>
                              <m:t>0</m:t>
                            </m:r>
                          </m:e>
                        </m:mr>
                      </m:m>
                    </m:e>
                  </m:d>
                  <m:sSub>
                    <m:e>
                      <m:r>
                        <m:rPr>
                          <m:nor/>
                        </m:rPr>
                        <a:rPr xmlns:a="http://schemas.openxmlformats.org/drawingml/2006/main" sz="4250" i="1">
                          <a:solidFill>
                            <a:srgbClr val="000000"/>
                          </a:solidFill>
                          <a:latin typeface="Cambria Math" panose="02040503050406030204" pitchFamily="18" charset="0"/>
                        </a:rPr>
                        <m:t>CNOT</m:t>
                      </m:r>
                    </m:e>
                    <m:sub>
                      <m:r>
                        <m:rPr>
                          <m:nor/>
                        </m:rPr>
                        <a:rPr xmlns:a="http://schemas.openxmlformats.org/drawingml/2006/main" sz="4250" i="1">
                          <a:solidFill>
                            <a:srgbClr val="000000"/>
                          </a:solidFill>
                          <a:latin typeface="Cambria Math" panose="02040503050406030204" pitchFamily="18" charset="0"/>
                        </a:rPr>
                        <m:t>LSB</m:t>
                      </m:r>
                    </m:sub>
                  </m:sSub>
                  <m:r>
                    <a:rPr xmlns:a="http://schemas.openxmlformats.org/drawingml/2006/main" sz="4250" i="1">
                      <a:solidFill>
                        <a:srgbClr val="000000"/>
                      </a:solidFill>
                      <a:latin typeface="Cambria Math" panose="02040503050406030204" pitchFamily="18" charset="0"/>
                    </a:rPr>
                    <m:t>=</m:t>
                  </m:r>
                  <m:d>
                    <m:dPr>
                      <m:ctrlPr>
                        <a:rPr xmlns:a="http://schemas.openxmlformats.org/drawingml/2006/main" sz="4250" i="1">
                          <a:solidFill>
                            <a:srgbClr val="000000"/>
                          </a:solidFill>
                          <a:latin typeface="Cambria Math" panose="02040503050406030204" pitchFamily="18" charset="0"/>
                        </a:rPr>
                      </m:ctrlPr>
                      <m:begChr m:val="["/>
                      <m:endChr m:val="]"/>
                    </m:dPr>
                    <m:e>
                      <m:m>
                        <m:mPr>
                          <m:ctrlPr>
                            <a:rPr xmlns:a="http://schemas.openxmlformats.org/drawingml/2006/main" sz="4250" i="1">
                              <a:solidFill>
                                <a:srgbClr val="000000"/>
                              </a:solidFill>
                              <a:latin typeface="Cambria Math" panose="02040503050406030204" pitchFamily="18" charset="0"/>
                            </a:rPr>
                          </m:ctrlPr>
                          <m:baseJc m:val="center"/>
                          <m:plcHide m:val="on"/>
                          <m:mcs>
                            <m:mc>
                              <m:mcPr>
                                <m:count m:val="4"/>
                                <m:mcJc m:val="center"/>
                              </m:mcPr>
                            </m:mc>
                          </m:mcs>
                        </m:mPr>
                        <m:mr>
                          <m:e>
                            <m:r>
                              <a:rPr xmlns:a="http://schemas.openxmlformats.org/drawingml/2006/main" sz="4250" i="1">
                                <a:solidFill>
                                  <a:srgbClr val="000000"/>
                                </a:solidFill>
                                <a:latin typeface="Cambria Math" panose="02040503050406030204" pitchFamily="18" charset="0"/>
                              </a:rPr>
                              <m:t>1</m:t>
                            </m:r>
                          </m:e>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0</m:t>
                            </m:r>
                          </m:e>
                        </m:mr>
                        <m:mr>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1</m:t>
                            </m:r>
                          </m:e>
                        </m:mr>
                        <m:mr>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1</m:t>
                            </m:r>
                          </m:e>
                          <m:e>
                            <m:r>
                              <a:rPr xmlns:a="http://schemas.openxmlformats.org/drawingml/2006/main" sz="4250" i="1">
                                <a:solidFill>
                                  <a:srgbClr val="000000"/>
                                </a:solidFill>
                                <a:latin typeface="Cambria Math" panose="02040503050406030204" pitchFamily="18" charset="0"/>
                              </a:rPr>
                              <m:t>0</m:t>
                            </m:r>
                          </m:e>
                        </m:mr>
                        <m:mr>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1</m:t>
                            </m:r>
                          </m:e>
                          <m:e>
                            <m:r>
                              <a:rPr xmlns:a="http://schemas.openxmlformats.org/drawingml/2006/main" sz="4250" i="1">
                                <a:solidFill>
                                  <a:srgbClr val="000000"/>
                                </a:solidFill>
                                <a:latin typeface="Cambria Math" panose="02040503050406030204" pitchFamily="18" charset="0"/>
                              </a:rPr>
                              <m:t>0</m:t>
                            </m:r>
                          </m:e>
                          <m:e>
                            <m:r>
                              <a:rPr xmlns:a="http://schemas.openxmlformats.org/drawingml/2006/main" sz="4250" i="1">
                                <a:solidFill>
                                  <a:srgbClr val="000000"/>
                                </a:solidFill>
                                <a:latin typeface="Cambria Math" panose="02040503050406030204" pitchFamily="18" charset="0"/>
                              </a:rPr>
                              <m:t>0</m:t>
                            </m:r>
                          </m:e>
                        </m:mr>
                      </m:m>
                    </m:e>
                  </m:d>
                </m:oMath>
              </m:oMathPara>
            </a14:m>
          </a:p>
          <a:p>
            <a:pPr marL="432255" indent="-432255" defTabSz="1926336">
              <a:spcBef>
                <a:spcPts val="1800"/>
              </a:spcBef>
              <a:defRPr sz="3792"/>
            </a:pPr>
            <a:r>
              <a:t>The matrix swaps the amplitudes of </a:t>
            </a:r>
            <a14:m>
              <m:oMath>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01</m:t>
                </m:r>
                <m:r>
                  <a:rPr xmlns:a="http://schemas.openxmlformats.org/drawingml/2006/main" sz="5200" i="1">
                    <a:solidFill>
                      <a:srgbClr val="000000"/>
                    </a:solidFill>
                    <a:latin typeface="Cambria Math" panose="02040503050406030204" pitchFamily="18" charset="0"/>
                  </a:rPr>
                  <m:t>⟩</m:t>
                </m:r>
              </m:oMath>
            </a14:m>
            <a:r>
              <a:t> and </a:t>
            </a:r>
            <a14:m>
              <m:oMath>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11</m:t>
                </m:r>
                <m:r>
                  <a:rPr xmlns:a="http://schemas.openxmlformats.org/drawingml/2006/main" sz="5200" i="1">
                    <a:solidFill>
                      <a:srgbClr val="000000"/>
                    </a:solidFill>
                    <a:latin typeface="Cambria Math" panose="02040503050406030204" pitchFamily="18" charset="0"/>
                  </a:rPr>
                  <m:t>⟩</m:t>
                </m:r>
              </m:oMath>
            </a14:m>
            <a:r>
              <a:t> vectors</a:t>
            </a:r>
            <a14:m>
              <m:oMath>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m:t>
                </m:r>
                <m:d>
                  <m:dPr>
                    <m:ctrlPr>
                      <a:rPr xmlns:a="http://schemas.openxmlformats.org/drawingml/2006/main" sz="4550" i="1">
                        <a:solidFill>
                          <a:srgbClr val="000000"/>
                        </a:solidFill>
                        <a:latin typeface="Cambria Math" panose="02040503050406030204" pitchFamily="18" charset="0"/>
                      </a:rPr>
                    </m:ctrlPr>
                    <m:begChr m:val="["/>
                    <m:endChr m:val="]"/>
                  </m:dPr>
                  <m:e>
                    <m:eqArr>
                      <m:eqArrPr>
                        <m:ctrlPr>
                          <a:rPr xmlns:a="http://schemas.openxmlformats.org/drawingml/2006/main" sz="4550" i="1">
                            <a:solidFill>
                              <a:srgbClr val="000000"/>
                            </a:solidFill>
                            <a:latin typeface="Cambria Math" panose="02040503050406030204" pitchFamily="18" charset="0"/>
                          </a:rPr>
                        </m:ctrlPr>
                      </m:eqArrPr>
                      <m:e>
                        <m:sSub>
                          <m:e>
                            <m:argPr>
                              <m:scrLvl m:val="0"/>
                            </m:argPr>
                            <m:r>
                              <a:rPr xmlns:a="http://schemas.openxmlformats.org/drawingml/2006/main" sz="4550" i="1">
                                <a:solidFill>
                                  <a:srgbClr val="000000"/>
                                </a:solidFill>
                                <a:latin typeface="Cambria Math" panose="02040503050406030204" pitchFamily="18" charset="0"/>
                              </a:rPr>
                              <m:t>a</m:t>
                            </m:r>
                          </m:e>
                          <m:sub>
                            <m:argPr>
                              <m:scrLvl m:val="0"/>
                            </m:argPr>
                            <m:r>
                              <a:rPr xmlns:a="http://schemas.openxmlformats.org/drawingml/2006/main" sz="4550" i="1">
                                <a:solidFill>
                                  <a:srgbClr val="000000"/>
                                </a:solidFill>
                                <a:latin typeface="Cambria Math" panose="02040503050406030204" pitchFamily="18" charset="0"/>
                              </a:rPr>
                              <m:t>00</m:t>
                            </m:r>
                          </m:sub>
                        </m:sSub>
                      </m:e>
                      <m:e>
                        <m:sSub>
                          <m:e>
                            <m:argPr>
                              <m:scrLvl m:val="0"/>
                            </m:argPr>
                            <m:r>
                              <a:rPr xmlns:a="http://schemas.openxmlformats.org/drawingml/2006/main" sz="4550" i="1">
                                <a:solidFill>
                                  <a:srgbClr val="000000"/>
                                </a:solidFill>
                                <a:latin typeface="Cambria Math" panose="02040503050406030204" pitchFamily="18" charset="0"/>
                              </a:rPr>
                              <m:t>a</m:t>
                            </m:r>
                          </m:e>
                          <m:sub>
                            <m:argPr>
                              <m:scrLvl m:val="0"/>
                            </m:argPr>
                            <m:r>
                              <a:rPr xmlns:a="http://schemas.openxmlformats.org/drawingml/2006/main" sz="4550" i="1">
                                <a:solidFill>
                                  <a:srgbClr val="000000"/>
                                </a:solidFill>
                                <a:latin typeface="Cambria Math" panose="02040503050406030204" pitchFamily="18" charset="0"/>
                              </a:rPr>
                              <m:t>01</m:t>
                            </m:r>
                          </m:sub>
                        </m:sSub>
                      </m:e>
                      <m:e>
                        <m:sSub>
                          <m:e>
                            <m:argPr>
                              <m:scrLvl m:val="0"/>
                            </m:argPr>
                            <m:r>
                              <a:rPr xmlns:a="http://schemas.openxmlformats.org/drawingml/2006/main" sz="4550" i="1">
                                <a:solidFill>
                                  <a:srgbClr val="000000"/>
                                </a:solidFill>
                                <a:latin typeface="Cambria Math" panose="02040503050406030204" pitchFamily="18" charset="0"/>
                              </a:rPr>
                              <m:t>a</m:t>
                            </m:r>
                          </m:e>
                          <m:sub>
                            <m:argPr>
                              <m:scrLvl m:val="0"/>
                            </m:argPr>
                            <m:r>
                              <a:rPr xmlns:a="http://schemas.openxmlformats.org/drawingml/2006/main" sz="4550" i="1">
                                <a:solidFill>
                                  <a:srgbClr val="000000"/>
                                </a:solidFill>
                                <a:latin typeface="Cambria Math" panose="02040503050406030204" pitchFamily="18" charset="0"/>
                              </a:rPr>
                              <m:t>10</m:t>
                            </m:r>
                          </m:sub>
                        </m:sSub>
                      </m:e>
                      <m:e>
                        <m:sSub>
                          <m:e>
                            <m:argPr>
                              <m:scrLvl m:val="0"/>
                            </m:argPr>
                            <m:r>
                              <a:rPr xmlns:a="http://schemas.openxmlformats.org/drawingml/2006/main" sz="4550" i="1">
                                <a:solidFill>
                                  <a:srgbClr val="000000"/>
                                </a:solidFill>
                                <a:latin typeface="Cambria Math" panose="02040503050406030204" pitchFamily="18" charset="0"/>
                              </a:rPr>
                              <m:t>a</m:t>
                            </m:r>
                          </m:e>
                          <m:sub>
                            <m:argPr>
                              <m:scrLvl m:val="0"/>
                            </m:argPr>
                            <m:r>
                              <a:rPr xmlns:a="http://schemas.openxmlformats.org/drawingml/2006/main" sz="4550" i="1">
                                <a:solidFill>
                                  <a:srgbClr val="000000"/>
                                </a:solidFill>
                                <a:latin typeface="Cambria Math" panose="02040503050406030204" pitchFamily="18" charset="0"/>
                              </a:rPr>
                              <m:t>11</m:t>
                            </m:r>
                          </m:sub>
                        </m:sSub>
                      </m:e>
                    </m:eqArr>
                  </m:e>
                </m:d>
                <m:r>
                  <a:rPr xmlns:a="http://schemas.openxmlformats.org/drawingml/2006/main" sz="4550" i="1">
                    <a:solidFill>
                      <a:srgbClr val="000000"/>
                    </a:solidFill>
                    <a:latin typeface="Cambria Math" panose="02040503050406030204" pitchFamily="18" charset="0"/>
                  </a:rPr>
                  <m:t>,</m:t>
                </m:r>
                <m:r>
                  <m:rPr>
                    <m:nor/>
                  </m:rPr>
                  <a:rPr xmlns:a="http://schemas.openxmlformats.org/drawingml/2006/main" sz="4550" i="1">
                    <a:solidFill>
                      <a:srgbClr val="000000"/>
                    </a:solidFill>
                    <a:latin typeface="Cambria Math" panose="02040503050406030204" pitchFamily="18" charset="0"/>
                  </a:rPr>
                  <m:t>CNOT</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m:t>
                </m:r>
                <m:d>
                  <m:dPr>
                    <m:ctrlPr>
                      <a:rPr xmlns:a="http://schemas.openxmlformats.org/drawingml/2006/main" sz="4550" i="1">
                        <a:solidFill>
                          <a:srgbClr val="000000"/>
                        </a:solidFill>
                        <a:latin typeface="Cambria Math" panose="02040503050406030204" pitchFamily="18" charset="0"/>
                      </a:rPr>
                    </m:ctrlPr>
                    <m:begChr m:val="["/>
                    <m:endChr m:val="]"/>
                  </m:dPr>
                  <m:e>
                    <m:eqArr>
                      <m:eqArrPr>
                        <m:ctrlPr>
                          <a:rPr xmlns:a="http://schemas.openxmlformats.org/drawingml/2006/main" sz="4550" i="1">
                            <a:solidFill>
                              <a:srgbClr val="000000"/>
                            </a:solidFill>
                            <a:latin typeface="Cambria Math" panose="02040503050406030204" pitchFamily="18" charset="0"/>
                          </a:rPr>
                        </m:ctrlPr>
                      </m:eqArrPr>
                      <m:e>
                        <m:sSub>
                          <m:e>
                            <m:argPr>
                              <m:scrLvl m:val="0"/>
                            </m:argPr>
                            <m:r>
                              <a:rPr xmlns:a="http://schemas.openxmlformats.org/drawingml/2006/main" sz="4550" i="1">
                                <a:solidFill>
                                  <a:srgbClr val="000000"/>
                                </a:solidFill>
                                <a:latin typeface="Cambria Math" panose="02040503050406030204" pitchFamily="18" charset="0"/>
                              </a:rPr>
                              <m:t>a</m:t>
                            </m:r>
                          </m:e>
                          <m:sub>
                            <m:argPr>
                              <m:scrLvl m:val="0"/>
                            </m:argPr>
                            <m:r>
                              <a:rPr xmlns:a="http://schemas.openxmlformats.org/drawingml/2006/main" sz="4550" i="1">
                                <a:solidFill>
                                  <a:srgbClr val="000000"/>
                                </a:solidFill>
                                <a:latin typeface="Cambria Math" panose="02040503050406030204" pitchFamily="18" charset="0"/>
                              </a:rPr>
                              <m:t>00</m:t>
                            </m:r>
                          </m:sub>
                        </m:sSub>
                      </m:e>
                      <m:e>
                        <m:sSub>
                          <m:e>
                            <m:argPr>
                              <m:scrLvl m:val="0"/>
                            </m:argPr>
                            <m:r>
                              <a:rPr xmlns:a="http://schemas.openxmlformats.org/drawingml/2006/main" sz="4550" i="1">
                                <a:solidFill>
                                  <a:srgbClr val="000000"/>
                                </a:solidFill>
                                <a:latin typeface="Cambria Math" panose="02040503050406030204" pitchFamily="18" charset="0"/>
                              </a:rPr>
                              <m:t>a</m:t>
                            </m:r>
                          </m:e>
                          <m:sub>
                            <m:argPr>
                              <m:scrLvl m:val="0"/>
                            </m:argPr>
                            <m:r>
                              <a:rPr xmlns:a="http://schemas.openxmlformats.org/drawingml/2006/main" sz="4550" i="1">
                                <a:solidFill>
                                  <a:srgbClr val="000000"/>
                                </a:solidFill>
                                <a:latin typeface="Cambria Math" panose="02040503050406030204" pitchFamily="18" charset="0"/>
                              </a:rPr>
                              <m:t>11</m:t>
                            </m:r>
                          </m:sub>
                        </m:sSub>
                      </m:e>
                      <m:e>
                        <m:sSub>
                          <m:e>
                            <m:argPr>
                              <m:scrLvl m:val="0"/>
                            </m:argPr>
                            <m:r>
                              <a:rPr xmlns:a="http://schemas.openxmlformats.org/drawingml/2006/main" sz="4550" i="1">
                                <a:solidFill>
                                  <a:srgbClr val="000000"/>
                                </a:solidFill>
                                <a:latin typeface="Cambria Math" panose="02040503050406030204" pitchFamily="18" charset="0"/>
                              </a:rPr>
                              <m:t>a</m:t>
                            </m:r>
                          </m:e>
                          <m:sub>
                            <m:argPr>
                              <m:scrLvl m:val="0"/>
                            </m:argPr>
                            <m:r>
                              <a:rPr xmlns:a="http://schemas.openxmlformats.org/drawingml/2006/main" sz="4550" i="1">
                                <a:solidFill>
                                  <a:srgbClr val="000000"/>
                                </a:solidFill>
                                <a:latin typeface="Cambria Math" panose="02040503050406030204" pitchFamily="18" charset="0"/>
                              </a:rPr>
                              <m:t>10</m:t>
                            </m:r>
                          </m:sub>
                        </m:sSub>
                      </m:e>
                      <m:e>
                        <m:sSub>
                          <m:e>
                            <m:argPr>
                              <m:scrLvl m:val="0"/>
                            </m:argPr>
                            <m:r>
                              <a:rPr xmlns:a="http://schemas.openxmlformats.org/drawingml/2006/main" sz="4550" i="1">
                                <a:solidFill>
                                  <a:srgbClr val="000000"/>
                                </a:solidFill>
                                <a:latin typeface="Cambria Math" panose="02040503050406030204" pitchFamily="18" charset="0"/>
                              </a:rPr>
                              <m:t>a</m:t>
                            </m:r>
                          </m:e>
                          <m:sub>
                            <m:argPr>
                              <m:scrLvl m:val="0"/>
                            </m:argPr>
                            <m:r>
                              <a:rPr xmlns:a="http://schemas.openxmlformats.org/drawingml/2006/main" sz="4550" i="1">
                                <a:solidFill>
                                  <a:srgbClr val="000000"/>
                                </a:solidFill>
                                <a:latin typeface="Cambria Math" panose="02040503050406030204" pitchFamily="18" charset="0"/>
                              </a:rPr>
                              <m:t>01</m:t>
                            </m:r>
                          </m:sub>
                        </m:sSub>
                      </m:e>
                    </m:eqArr>
                  </m:e>
                </m:d>
                <m:eqArr>
                  <m:eqArrPr>
                    <m:ctrlPr>
                      <a:rPr xmlns:a="http://schemas.openxmlformats.org/drawingml/2006/main" sz="4550" i="1">
                        <a:solidFill>
                          <a:srgbClr val="000000"/>
                        </a:solidFill>
                        <a:latin typeface="Cambria Math" panose="02040503050406030204" pitchFamily="18" charset="0"/>
                      </a:rPr>
                    </m:ctrlPr>
                  </m:eqArrPr>
                  <m:e>
                    <m:phant>
                      <m:phantPr>
                        <m:ctrlPr>
                          <a:rPr xmlns:a="http://schemas.openxmlformats.org/drawingml/2006/main" sz="4550" i="1">
                            <a:solidFill>
                              <a:srgbClr val="000000"/>
                            </a:solidFill>
                            <a:latin typeface="Cambria Math" panose="02040503050406030204" pitchFamily="18" charset="0"/>
                          </a:rPr>
                        </m:ctrlPr>
                        <m:show m:val="off"/>
                      </m:phantPr>
                      <m:e>
                        <m:r>
                          <a:rPr xmlns:a="http://schemas.openxmlformats.org/drawingml/2006/main" sz="4550" i="1">
                            <a:solidFill>
                              <a:srgbClr val="000000"/>
                            </a:solidFill>
                            <a:latin typeface="Cambria Math" panose="02040503050406030204" pitchFamily="18" charset="0"/>
                          </a:rPr>
                          <m:t>1</m:t>
                        </m:r>
                      </m:e>
                    </m:phant>
                  </m:e>
                  <m:e>
                    <m:r>
                      <a:rPr xmlns:a="http://schemas.openxmlformats.org/drawingml/2006/main" sz="4550" i="1">
                        <a:solidFill>
                          <a:srgbClr val="000000"/>
                        </a:solidFill>
                        <a:latin typeface="Cambria Math" panose="02040503050406030204" pitchFamily="18" charset="0"/>
                      </a:rPr>
                      <m:t>←</m:t>
                    </m:r>
                  </m:e>
                  <m:e>
                    <m:phant>
                      <m:phantPr>
                        <m:ctrlPr>
                          <a:rPr xmlns:a="http://schemas.openxmlformats.org/drawingml/2006/main" sz="4550" i="1">
                            <a:solidFill>
                              <a:srgbClr val="000000"/>
                            </a:solidFill>
                            <a:latin typeface="Cambria Math" panose="02040503050406030204" pitchFamily="18" charset="0"/>
                          </a:rPr>
                        </m:ctrlPr>
                        <m:show m:val="off"/>
                      </m:phantPr>
                      <m:e>
                        <m:r>
                          <a:rPr xmlns:a="http://schemas.openxmlformats.org/drawingml/2006/main" sz="4550" i="1">
                            <a:solidFill>
                              <a:srgbClr val="000000"/>
                            </a:solidFill>
                            <a:latin typeface="Cambria Math" panose="02040503050406030204" pitchFamily="18" charset="0"/>
                          </a:rPr>
                          <m:t>1</m:t>
                        </m:r>
                      </m:e>
                    </m:phant>
                  </m:e>
                  <m:e>
                    <m:r>
                      <a:rPr xmlns:a="http://schemas.openxmlformats.org/drawingml/2006/main" sz="4550" i="1">
                        <a:solidFill>
                          <a:srgbClr val="000000"/>
                        </a:solidFill>
                        <a:latin typeface="Cambria Math" panose="02040503050406030204" pitchFamily="18" charset="0"/>
                      </a:rPr>
                      <m:t>←</m:t>
                    </m:r>
                  </m:e>
                </m:eqArr>
              </m:oMath>
            </a14:m>
            <a:endParaRPr sz="4800"/>
          </a:p>
        </p:txBody>
      </p:sp>
      <p:sp>
        <p:nvSpPr>
          <p:cNvPr id="280" name="CNOT Gate"/>
          <p:cNvSpPr txBox="1"/>
          <p:nvPr>
            <p:ph type="title"/>
          </p:nvPr>
        </p:nvSpPr>
        <p:spPr>
          <a:xfrm>
            <a:off x="1270000" y="838200"/>
            <a:ext cx="21844000" cy="1549400"/>
          </a:xfrm>
          <a:prstGeom prst="rect">
            <a:avLst/>
          </a:prstGeom>
        </p:spPr>
        <p:txBody>
          <a:bodyPr/>
          <a:lstStyle>
            <a:lvl1pPr>
              <a:defRPr spc="-249" sz="8300"/>
            </a:lvl1pPr>
          </a:lstStyle>
          <a:p>
            <a:pPr/>
            <a:r>
              <a:t>CNOT Gate</a:t>
            </a:r>
          </a:p>
        </p:txBody>
      </p:sp>
      <p:graphicFrame>
        <p:nvGraphicFramePr>
          <p:cNvPr id="281" name="Table"/>
          <p:cNvGraphicFramePr/>
          <p:nvPr/>
        </p:nvGraphicFramePr>
        <p:xfrm>
          <a:off x="18927946" y="5204526"/>
          <a:ext cx="3899749" cy="4195707"/>
        </p:xfrm>
        <a:graphic xmlns:a="http://schemas.openxmlformats.org/drawingml/2006/main">
          <a:graphicData uri="http://schemas.openxmlformats.org/drawingml/2006/table">
            <a:tbl>
              <a:tblPr firstCol="0" firstRow="1" lastCol="0" lastRow="0" bandCol="0" bandRow="0" rtl="0">
                <a:tableStyleId>{C7B018BB-80A7-4F77-B60F-C8B233D01FF8}</a:tableStyleId>
              </a:tblPr>
              <a:tblGrid>
                <a:gridCol w="1943523"/>
                <a:gridCol w="1943523"/>
              </a:tblGrid>
              <a:tr h="836601">
                <a:tc>
                  <a:txBody>
                    <a:bodyPr/>
                    <a:lstStyle/>
                    <a:p>
                      <a:pPr defTabSz="914400">
                        <a:tabLst>
                          <a:tab pos="1663700" algn="l"/>
                        </a:tabLst>
                        <a:defRPr b="0" sz="1800">
                          <a:solidFill>
                            <a:srgbClr val="000000"/>
                          </a:solidFill>
                        </a:defRPr>
                      </a:pPr>
                      <a:r>
                        <a:rPr sz="2900">
                          <a:solidFill>
                            <a:srgbClr val="FFFFFF"/>
                          </a:solidFill>
                          <a:sym typeface="Graphik Semibold"/>
                        </a:rPr>
                        <a:t>Input</a:t>
                      </a:r>
                    </a:p>
                  </a:txBody>
                  <a:tcPr marL="50800" marR="50800" marT="50800" marB="50800" anchor="ctr" anchorCtr="0" horzOverflow="overflow"/>
                </a:tc>
                <a:tc>
                  <a:txBody>
                    <a:bodyPr/>
                    <a:lstStyle/>
                    <a:p>
                      <a:pPr defTabSz="914400">
                        <a:tabLst>
                          <a:tab pos="1663700" algn="l"/>
                        </a:tabLst>
                        <a:defRPr b="0" sz="1800">
                          <a:solidFill>
                            <a:srgbClr val="000000"/>
                          </a:solidFill>
                        </a:defRPr>
                      </a:pPr>
                      <a:r>
                        <a:rPr sz="2900">
                          <a:solidFill>
                            <a:srgbClr val="FFFFFF"/>
                          </a:solidFill>
                          <a:sym typeface="Graphik Semibold"/>
                        </a:rPr>
                        <a:t>Output</a:t>
                      </a:r>
                    </a:p>
                  </a:txBody>
                  <a:tcPr marL="50800" marR="50800" marT="50800" marB="50800" anchor="ctr" anchorCtr="0" horzOverflow="overflow"/>
                </a:tc>
              </a:tr>
              <a:tr h="836601">
                <a:tc>
                  <a:txBody>
                    <a:bodyPr/>
                    <a:lstStyle/>
                    <a:p>
                      <a:pPr defTabSz="914400">
                        <a:defRPr sz="1800"/>
                      </a:pPr>
                      <a:r>
                        <a:rPr sz="2900"/>
                        <a:t>00</a:t>
                      </a:r>
                    </a:p>
                  </a:txBody>
                  <a:tcPr marL="50800" marR="50800" marT="50800" marB="50800" anchor="ctr" anchorCtr="0" horzOverflow="overflow">
                    <a:lnL w="12700">
                      <a:solidFill>
                        <a:srgbClr val="A9A9A9"/>
                      </a:solidFill>
                      <a:miter lim="400000"/>
                    </a:lnL>
                  </a:tcPr>
                </a:tc>
                <a:tc>
                  <a:txBody>
                    <a:bodyPr/>
                    <a:lstStyle/>
                    <a:p>
                      <a:pPr defTabSz="914400">
                        <a:defRPr sz="1800"/>
                      </a:pPr>
                      <a:r>
                        <a:rPr sz="2900"/>
                        <a:t>00</a:t>
                      </a:r>
                    </a:p>
                  </a:txBody>
                  <a:tcPr marL="50800" marR="50800" marT="50800" marB="50800" anchor="ctr" anchorCtr="0" horzOverflow="overflow">
                    <a:lnR w="12700">
                      <a:solidFill>
                        <a:srgbClr val="A9A9A9"/>
                      </a:solidFill>
                      <a:miter lim="400000"/>
                    </a:lnR>
                  </a:tcPr>
                </a:tc>
              </a:tr>
              <a:tr h="836601">
                <a:tc>
                  <a:txBody>
                    <a:bodyPr/>
                    <a:lstStyle/>
                    <a:p>
                      <a:pPr defTabSz="914400">
                        <a:defRPr sz="1800"/>
                      </a:pPr>
                      <a:r>
                        <a:rPr sz="2900"/>
                        <a:t>01</a:t>
                      </a:r>
                    </a:p>
                  </a:txBody>
                  <a:tcPr marL="50800" marR="50800" marT="50800" marB="50800" anchor="ctr" anchorCtr="0" horzOverflow="overflow">
                    <a:lnL w="12700">
                      <a:solidFill>
                        <a:srgbClr val="A9A9A9"/>
                      </a:solidFill>
                      <a:miter lim="400000"/>
                    </a:lnL>
                  </a:tcPr>
                </a:tc>
                <a:tc>
                  <a:txBody>
                    <a:bodyPr/>
                    <a:lstStyle/>
                    <a:p>
                      <a:pPr defTabSz="914400">
                        <a:defRPr sz="1800"/>
                      </a:pPr>
                      <a:r>
                        <a:rPr sz="2900"/>
                        <a:t>11</a:t>
                      </a:r>
                    </a:p>
                  </a:txBody>
                  <a:tcPr marL="50800" marR="50800" marT="50800" marB="50800" anchor="ctr" anchorCtr="0" horzOverflow="overflow">
                    <a:lnR w="12700">
                      <a:solidFill>
                        <a:srgbClr val="A9A9A9"/>
                      </a:solidFill>
                      <a:miter lim="400000"/>
                    </a:lnR>
                  </a:tcPr>
                </a:tc>
              </a:tr>
              <a:tr h="836601">
                <a:tc>
                  <a:txBody>
                    <a:bodyPr/>
                    <a:lstStyle/>
                    <a:p>
                      <a:pPr defTabSz="914400">
                        <a:defRPr sz="1800"/>
                      </a:pPr>
                      <a:r>
                        <a:rPr sz="2900"/>
                        <a:t>10</a:t>
                      </a:r>
                    </a:p>
                  </a:txBody>
                  <a:tcPr marL="50800" marR="50800" marT="50800" marB="50800" anchor="ctr" anchorCtr="0" horzOverflow="overflow">
                    <a:lnL w="12700">
                      <a:solidFill>
                        <a:srgbClr val="A9A9A9"/>
                      </a:solidFill>
                      <a:miter lim="400000"/>
                    </a:lnL>
                  </a:tcPr>
                </a:tc>
                <a:tc>
                  <a:txBody>
                    <a:bodyPr/>
                    <a:lstStyle/>
                    <a:p>
                      <a:pPr defTabSz="914400">
                        <a:defRPr sz="1800"/>
                      </a:pPr>
                      <a:r>
                        <a:rPr sz="2900"/>
                        <a:t>10</a:t>
                      </a:r>
                    </a:p>
                  </a:txBody>
                  <a:tcPr marL="50800" marR="50800" marT="50800" marB="50800" anchor="ctr" anchorCtr="0" horzOverflow="overflow">
                    <a:lnR w="12700">
                      <a:solidFill>
                        <a:srgbClr val="A9A9A9"/>
                      </a:solidFill>
                      <a:miter lim="400000"/>
                    </a:lnR>
                  </a:tcPr>
                </a:tc>
              </a:tr>
              <a:tr h="836601">
                <a:tc>
                  <a:txBody>
                    <a:bodyPr/>
                    <a:lstStyle/>
                    <a:p>
                      <a:pPr defTabSz="914400">
                        <a:defRPr sz="1800"/>
                      </a:pPr>
                      <a:r>
                        <a:rPr sz="2900"/>
                        <a:t>11</a:t>
                      </a:r>
                    </a:p>
                  </a:txBody>
                  <a:tcPr marL="50800" marR="50800" marT="50800" marB="50800" anchor="ctr" anchorCtr="0" horzOverflow="overflow">
                    <a:lnL w="12700">
                      <a:solidFill>
                        <a:srgbClr val="A9A9A9"/>
                      </a:solidFill>
                      <a:miter lim="400000"/>
                    </a:lnL>
                    <a:lnB w="12700">
                      <a:solidFill>
                        <a:srgbClr val="A9A9A9"/>
                      </a:solidFill>
                      <a:miter lim="400000"/>
                    </a:lnB>
                  </a:tcPr>
                </a:tc>
                <a:tc>
                  <a:txBody>
                    <a:bodyPr/>
                    <a:lstStyle/>
                    <a:p>
                      <a:pPr defTabSz="914400">
                        <a:defRPr sz="1800"/>
                      </a:pPr>
                      <a:r>
                        <a:rPr sz="2900"/>
                        <a:t>01</a:t>
                      </a:r>
                    </a:p>
                  </a:txBody>
                  <a:tcPr marL="50800" marR="50800" marT="50800" marB="50800" anchor="ctr" anchorCtr="0" horzOverflow="overflow">
                    <a:lnR w="12700">
                      <a:solidFill>
                        <a:srgbClr val="A9A9A9"/>
                      </a:solidFill>
                      <a:miter lim="400000"/>
                    </a:lnR>
                    <a:lnB w="12700">
                      <a:solidFill>
                        <a:srgbClr val="A9A9A9"/>
                      </a:solidFill>
                      <a:miter lim="400000"/>
                    </a:lnB>
                  </a:tcPr>
                </a:tc>
              </a:tr>
            </a:tbl>
          </a:graphicData>
        </a:graphic>
      </p:graphicFrame>
      <p:sp>
        <p:nvSpPr>
          <p:cNvPr id="282" name="Demo"/>
          <p:cNvSpPr txBox="1"/>
          <p:nvPr/>
        </p:nvSpPr>
        <p:spPr>
          <a:xfrm>
            <a:off x="14011470" y="10796064"/>
            <a:ext cx="4139083" cy="2055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2438338">
              <a:lnSpc>
                <a:spcPct val="90000"/>
              </a:lnSpc>
              <a:spcBef>
                <a:spcPts val="10000"/>
              </a:spcBef>
              <a:defRPr spc="-348" sz="11600" u="sng">
                <a:gradFill flip="none" rotWithShape="1">
                  <a:gsLst>
                    <a:gs pos="0">
                      <a:srgbClr val="1E98FD"/>
                    </a:gs>
                    <a:gs pos="100000">
                      <a:srgbClr val="FF00F7"/>
                    </a:gs>
                  </a:gsLst>
                  <a:lin ang="3960000" scaled="0"/>
                </a:gradFill>
                <a:latin typeface="+mn-lt"/>
                <a:ea typeface="+mn-ea"/>
                <a:cs typeface="+mn-cs"/>
                <a:sym typeface="Graphik Semibold"/>
                <a:hlinkClick r:id="rId4" invalidUrl="" action="" tgtFrame="" tooltip="" history="1" highlightClick="0" endSnd="0"/>
              </a:defRPr>
            </a:lvl1pPr>
          </a:lstStyle>
          <a:p>
            <a:pPr>
              <a:defRPr u="none"/>
            </a:pPr>
            <a:r>
              <a:rPr u="sng">
                <a:hlinkClick r:id="rId4" invalidUrl="" action="" tgtFrame="" tooltip="" history="1" highlightClick="0" endSnd="0"/>
              </a:rPr>
              <a:t>Demo</a:t>
            </a:r>
          </a:p>
        </p:txBody>
      </p:sp>
      <p:sp>
        <p:nvSpPr>
          <p:cNvPr id="283" name="Source"/>
          <p:cNvSpPr txBox="1"/>
          <p:nvPr/>
        </p:nvSpPr>
        <p:spPr>
          <a:xfrm>
            <a:off x="18201596" y="11374768"/>
            <a:ext cx="3294431" cy="1399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pc="-231" sz="7700" u="sng">
                <a:gradFill flip="none" rotWithShape="1">
                  <a:gsLst>
                    <a:gs pos="0">
                      <a:srgbClr val="FF00D8"/>
                    </a:gs>
                    <a:gs pos="100000">
                      <a:srgbClr val="FF542E"/>
                    </a:gs>
                  </a:gsLst>
                  <a:lin ang="3960000" scaled="0"/>
                </a:gradFill>
                <a:latin typeface="+mn-lt"/>
                <a:ea typeface="+mn-ea"/>
                <a:cs typeface="+mn-cs"/>
                <a:sym typeface="Graphik Semibold"/>
                <a:hlinkClick r:id="rId5" invalidUrl="" action="" tgtFrame="" tooltip="" history="1" highlightClick="0" endSnd="0"/>
              </a:defRPr>
            </a:lvl1pPr>
          </a:lstStyle>
          <a:p>
            <a:pPr>
              <a:defRPr u="none"/>
            </a:pPr>
            <a:r>
              <a:rPr u="sng">
                <a:hlinkClick r:id="rId5" invalidUrl="" action="" tgtFrame="" tooltip="" history="1" highlightClick="0" endSnd="0"/>
              </a:rPr>
              <a:t>Source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79">
                                            <p:bg/>
                                          </p:spTgt>
                                        </p:tgtEl>
                                        <p:attrNameLst>
                                          <p:attrName>style.visibility</p:attrName>
                                        </p:attrNameLst>
                                      </p:cBhvr>
                                      <p:to>
                                        <p:strVal val="visible"/>
                                      </p:to>
                                    </p:set>
                                    <p:animEffect filter="fade" transition="in">
                                      <p:cBhvr>
                                        <p:cTn id="7" dur="1000"/>
                                        <p:tgtEl>
                                          <p:spTgt spid="279">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279">
                                            <p:txEl>
                                              <p:pRg st="0" end="0"/>
                                            </p:txEl>
                                          </p:spTgt>
                                        </p:tgtEl>
                                        <p:attrNameLst>
                                          <p:attrName>style.visibility</p:attrName>
                                        </p:attrNameLst>
                                      </p:cBhvr>
                                      <p:to>
                                        <p:strVal val="visible"/>
                                      </p:to>
                                    </p:set>
                                    <p:animEffect filter="fade" transition="in">
                                      <p:cBhvr>
                                        <p:cTn id="10" dur="1000"/>
                                        <p:tgtEl>
                                          <p:spTgt spid="27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279">
                                            <p:txEl>
                                              <p:pRg st="1" end="1"/>
                                            </p:txEl>
                                          </p:spTgt>
                                        </p:tgtEl>
                                        <p:attrNameLst>
                                          <p:attrName>style.visibility</p:attrName>
                                        </p:attrNameLst>
                                      </p:cBhvr>
                                      <p:to>
                                        <p:strVal val="visible"/>
                                      </p:to>
                                    </p:set>
                                    <p:animEffect filter="fade" transition="in">
                                      <p:cBhvr>
                                        <p:cTn id="15" dur="1000"/>
                                        <p:tgtEl>
                                          <p:spTgt spid="279">
                                            <p:txEl>
                                              <p:pRg st="1" end="1"/>
                                            </p:txEl>
                                          </p:spTgt>
                                        </p:tgtEl>
                                      </p:cBhvr>
                                    </p:animEffect>
                                  </p:childTnLst>
                                </p:cTn>
                              </p:par>
                            </p:childTnLst>
                          </p:cTn>
                        </p:par>
                        <p:par>
                          <p:cTn id="16" fill="hold">
                            <p:stCondLst>
                              <p:cond delay="1000"/>
                            </p:stCondLst>
                            <p:childTnLst>
                              <p:par>
                                <p:cTn id="17" presetClass="entr" nodeType="afterEffect" presetID="10" grpId="2" fill="hold">
                                  <p:stCondLst>
                                    <p:cond delay="0"/>
                                  </p:stCondLst>
                                  <p:iterate type="el" backwards="0">
                                    <p:tmAbs val="0"/>
                                  </p:iterate>
                                  <p:childTnLst>
                                    <p:set>
                                      <p:cBhvr>
                                        <p:cTn id="18" fill="hold"/>
                                        <p:tgtEl>
                                          <p:spTgt spid="281"/>
                                        </p:tgtEl>
                                        <p:attrNameLst>
                                          <p:attrName>style.visibility</p:attrName>
                                        </p:attrNameLst>
                                      </p:cBhvr>
                                      <p:to>
                                        <p:strVal val="visible"/>
                                      </p:to>
                                    </p:set>
                                    <p:animEffect filter="fade" transition="in">
                                      <p:cBhvr>
                                        <p:cTn id="19" dur="500"/>
                                        <p:tgtEl>
                                          <p:spTgt spid="281"/>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10" grpId="1" fill="hold">
                                  <p:stCondLst>
                                    <p:cond delay="0"/>
                                  </p:stCondLst>
                                  <p:iterate type="el" backwards="0">
                                    <p:tmAbs val="0"/>
                                  </p:iterate>
                                  <p:childTnLst>
                                    <p:set>
                                      <p:cBhvr>
                                        <p:cTn id="23" fill="hold"/>
                                        <p:tgtEl>
                                          <p:spTgt spid="279">
                                            <p:txEl>
                                              <p:pRg st="2" end="2"/>
                                            </p:txEl>
                                          </p:spTgt>
                                        </p:tgtEl>
                                        <p:attrNameLst>
                                          <p:attrName>style.visibility</p:attrName>
                                        </p:attrNameLst>
                                      </p:cBhvr>
                                      <p:to>
                                        <p:strVal val="visible"/>
                                      </p:to>
                                    </p:set>
                                    <p:animEffect filter="fade" transition="in">
                                      <p:cBhvr>
                                        <p:cTn id="24" dur="1000"/>
                                        <p:tgtEl>
                                          <p:spTgt spid="279">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ID="10" grpId="1" fill="hold">
                                  <p:stCondLst>
                                    <p:cond delay="0"/>
                                  </p:stCondLst>
                                  <p:iterate type="el" backwards="0">
                                    <p:tmAbs val="0"/>
                                  </p:iterate>
                                  <p:childTnLst>
                                    <p:set>
                                      <p:cBhvr>
                                        <p:cTn id="28" fill="hold"/>
                                        <p:tgtEl>
                                          <p:spTgt spid="279">
                                            <p:txEl>
                                              <p:pRg st="3" end="3"/>
                                            </p:txEl>
                                          </p:spTgt>
                                        </p:tgtEl>
                                        <p:attrNameLst>
                                          <p:attrName>style.visibility</p:attrName>
                                        </p:attrNameLst>
                                      </p:cBhvr>
                                      <p:to>
                                        <p:strVal val="visible"/>
                                      </p:to>
                                    </p:set>
                                    <p:animEffect filter="fade" transition="in">
                                      <p:cBhvr>
                                        <p:cTn id="29" dur="1000"/>
                                        <p:tgtEl>
                                          <p:spTgt spid="279">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10" grpId="1" fill="hold">
                                  <p:stCondLst>
                                    <p:cond delay="0"/>
                                  </p:stCondLst>
                                  <p:iterate type="el" backwards="0">
                                    <p:tmAbs val="0"/>
                                  </p:iterate>
                                  <p:childTnLst>
                                    <p:set>
                                      <p:cBhvr>
                                        <p:cTn id="33" fill="hold"/>
                                        <p:tgtEl>
                                          <p:spTgt spid="279">
                                            <p:txEl>
                                              <p:pRg st="4" end="4"/>
                                            </p:txEl>
                                          </p:spTgt>
                                        </p:tgtEl>
                                        <p:attrNameLst>
                                          <p:attrName>style.visibility</p:attrName>
                                        </p:attrNameLst>
                                      </p:cBhvr>
                                      <p:to>
                                        <p:strVal val="visible"/>
                                      </p:to>
                                    </p:set>
                                    <p:animEffect filter="fade" transition="in">
                                      <p:cBhvr>
                                        <p:cTn id="34" dur="1000"/>
                                        <p:tgtEl>
                                          <p:spTgt spid="279">
                                            <p:txEl>
                                              <p:pRg st="4" end="4"/>
                                            </p:txEl>
                                          </p:spTgt>
                                        </p:tgtEl>
                                      </p:cBhvr>
                                    </p:animEffect>
                                  </p:childTnLst>
                                </p:cTn>
                              </p:par>
                            </p:childTnLst>
                          </p:cTn>
                        </p:par>
                        <p:par>
                          <p:cTn id="35" fill="hold">
                            <p:stCondLst>
                              <p:cond delay="1000"/>
                            </p:stCondLst>
                            <p:childTnLst>
                              <p:par>
                                <p:cTn id="36" presetClass="entr" nodeType="afterEffect" presetID="10" grpId="3" fill="hold">
                                  <p:stCondLst>
                                    <p:cond delay="0"/>
                                  </p:stCondLst>
                                  <p:iterate type="el" backwards="0">
                                    <p:tmAbs val="0"/>
                                  </p:iterate>
                                  <p:childTnLst>
                                    <p:set>
                                      <p:cBhvr>
                                        <p:cTn id="37" fill="hold"/>
                                        <p:tgtEl>
                                          <p:spTgt spid="282"/>
                                        </p:tgtEl>
                                        <p:attrNameLst>
                                          <p:attrName>style.visibility</p:attrName>
                                        </p:attrNameLst>
                                      </p:cBhvr>
                                      <p:to>
                                        <p:strVal val="visible"/>
                                      </p:to>
                                    </p:set>
                                    <p:animEffect filter="fade" transition="in">
                                      <p:cBhvr>
                                        <p:cTn id="38" dur="1000"/>
                                        <p:tgtEl>
                                          <p:spTgt spid="282"/>
                                        </p:tgtEl>
                                      </p:cBhvr>
                                    </p:animEffect>
                                  </p:childTnLst>
                                </p:cTn>
                              </p:par>
                            </p:childTnLst>
                          </p:cTn>
                        </p:par>
                        <p:par>
                          <p:cTn id="39" fill="hold">
                            <p:stCondLst>
                              <p:cond delay="2000"/>
                            </p:stCondLst>
                            <p:childTnLst>
                              <p:par>
                                <p:cTn id="40" presetClass="entr" nodeType="afterEffect" presetID="10" grpId="4" fill="hold">
                                  <p:stCondLst>
                                    <p:cond delay="0"/>
                                  </p:stCondLst>
                                  <p:iterate type="el" backwards="0">
                                    <p:tmAbs val="0"/>
                                  </p:iterate>
                                  <p:childTnLst>
                                    <p:set>
                                      <p:cBhvr>
                                        <p:cTn id="41" fill="hold"/>
                                        <p:tgtEl>
                                          <p:spTgt spid="283"/>
                                        </p:tgtEl>
                                        <p:attrNameLst>
                                          <p:attrName>style.visibility</p:attrName>
                                        </p:attrNameLst>
                                      </p:cBhvr>
                                      <p:to>
                                        <p:strVal val="visible"/>
                                      </p:to>
                                    </p:set>
                                    <p:animEffect filter="fade" transition="in">
                                      <p:cBhvr>
                                        <p:cTn id="42"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79" grpId="1"/>
      <p:bldP build="whole" bldLvl="1" animBg="1" rev="0" advAuto="0" spid="281" grpId="2"/>
      <p:bldP build="whole" bldLvl="1" animBg="1" rev="0" advAuto="0" spid="283" grpId="4"/>
      <p:bldP build="whole" bldLvl="1" animBg="1" rev="0" advAuto="0" spid="282" grpId="3"/>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IBM’s Quantum Computer"/>
          <p:cNvSpPr txBox="1"/>
          <p:nvPr>
            <p:ph type="title"/>
          </p:nvPr>
        </p:nvSpPr>
        <p:spPr>
          <a:xfrm>
            <a:off x="1270000" y="838200"/>
            <a:ext cx="21844000" cy="1549400"/>
          </a:xfrm>
          <a:prstGeom prst="rect">
            <a:avLst/>
          </a:prstGeom>
        </p:spPr>
        <p:txBody>
          <a:bodyPr/>
          <a:lstStyle/>
          <a:p>
            <a:pPr/>
            <a:r>
              <a:t>IBM’s Quantum Computer</a:t>
            </a:r>
          </a:p>
        </p:txBody>
      </p:sp>
      <p:pic>
        <p:nvPicPr>
          <p:cNvPr id="156" name="0LVxgytxzm3hu2dSnNRsUmU7N5c2r4Jkngg_X7vqq8-q0bS8eFdzkRbb-1mI_rV1m-_V1waHRjojl_fL93wbN7PiSQjP258VvASOdxos7MDJEbbPnAgiWhQr121fP33TTFfe5jKETbw.png" descr="0LVxgytxzm3hu2dSnNRsUmU7N5c2r4Jkngg_X7vqq8-q0bS8eFdzkRbb-1mI_rV1m-_V1waHRjojl_fL93wbN7PiSQjP258VvASOdxos7MDJEbbPnAgiWhQr121fP33TTFfe5jKETbw.png"/>
          <p:cNvPicPr>
            <a:picLocks noChangeAspect="0"/>
          </p:cNvPicPr>
          <p:nvPr/>
        </p:nvPicPr>
        <p:blipFill>
          <a:blip r:embed="rId3">
            <a:extLst/>
          </a:blip>
          <a:stretch>
            <a:fillRect/>
          </a:stretch>
        </p:blipFill>
        <p:spPr>
          <a:xfrm>
            <a:off x="3772722" y="2659334"/>
            <a:ext cx="17053270" cy="10244269"/>
          </a:xfrm>
          <a:prstGeom prst="rect">
            <a:avLst/>
          </a:prstGeom>
          <a:effectLst>
            <a:outerShdw sx="100000" sy="100000" kx="0" ky="0" algn="b" rotWithShape="0" blurRad="152400" dist="154890" dir="3600000">
              <a:srgbClr val="000000">
                <a:alpha val="70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56"/>
                                        </p:tgtEl>
                                        <p:attrNameLst>
                                          <p:attrName>style.visibility</p:attrName>
                                        </p:attrNameLst>
                                      </p:cBhvr>
                                      <p:to>
                                        <p:strVal val="visible"/>
                                      </p:to>
                                    </p:set>
                                    <p:animEffect filter="fade" transition="in">
                                      <p:cBhvr>
                                        <p:cTn id="7"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6"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Entanglement implements with the following circuit"/>
          <p:cNvSpPr txBox="1"/>
          <p:nvPr>
            <p:ph type="body" idx="1"/>
          </p:nvPr>
        </p:nvSpPr>
        <p:spPr>
          <a:xfrm>
            <a:off x="1270000" y="2601917"/>
            <a:ext cx="21844000" cy="10376057"/>
          </a:xfrm>
          <a:prstGeom prst="rect">
            <a:avLst/>
          </a:prstGeom>
        </p:spPr>
        <p:txBody>
          <a:bodyPr/>
          <a:lstStyle>
            <a:lvl1pPr marL="547158" indent="-547158">
              <a:defRPr sz="4700"/>
            </a:lvl1pPr>
          </a:lstStyle>
          <a:p>
            <a:pPr/>
            <a:r>
              <a:t>Entanglement implements with the following circuit</a:t>
            </a:r>
          </a:p>
        </p:txBody>
      </p:sp>
      <p:pic>
        <p:nvPicPr>
          <p:cNvPr id="288" name="Image" descr="Image"/>
          <p:cNvPicPr>
            <a:picLocks noChangeAspect="1"/>
          </p:cNvPicPr>
          <p:nvPr/>
        </p:nvPicPr>
        <p:blipFill>
          <a:blip r:embed="rId3">
            <a:extLst/>
          </a:blip>
          <a:stretch>
            <a:fillRect/>
          </a:stretch>
        </p:blipFill>
        <p:spPr>
          <a:xfrm>
            <a:off x="3101454" y="4085039"/>
            <a:ext cx="5985851" cy="3471009"/>
          </a:xfrm>
          <a:prstGeom prst="rect">
            <a:avLst/>
          </a:prstGeom>
          <a:ln w="12700">
            <a:miter lim="400000"/>
          </a:ln>
        </p:spPr>
      </p:pic>
      <p:sp>
        <p:nvSpPr>
          <p:cNvPr id="289" name="Entanglement"/>
          <p:cNvSpPr txBox="1"/>
          <p:nvPr>
            <p:ph type="title"/>
          </p:nvPr>
        </p:nvSpPr>
        <p:spPr>
          <a:xfrm>
            <a:off x="1270000" y="838200"/>
            <a:ext cx="21844000" cy="1549400"/>
          </a:xfrm>
          <a:prstGeom prst="rect">
            <a:avLst/>
          </a:prstGeom>
        </p:spPr>
        <p:txBody>
          <a:bodyPr/>
          <a:lstStyle>
            <a:lvl1pPr>
              <a:defRPr spc="-249" sz="8300"/>
            </a:lvl1pPr>
          </a:lstStyle>
          <a:p>
            <a:pPr/>
            <a:r>
              <a:t>Entanglement</a:t>
            </a:r>
          </a:p>
        </p:txBody>
      </p:sp>
      <p:sp>
        <p:nvSpPr>
          <p:cNvPr id="290" name="Demo"/>
          <p:cNvSpPr txBox="1"/>
          <p:nvPr/>
        </p:nvSpPr>
        <p:spPr>
          <a:xfrm>
            <a:off x="10122458" y="10362788"/>
            <a:ext cx="4139084" cy="2055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2438338">
              <a:lnSpc>
                <a:spcPct val="90000"/>
              </a:lnSpc>
              <a:spcBef>
                <a:spcPts val="10000"/>
              </a:spcBef>
              <a:defRPr spc="-348" sz="11600" u="sng">
                <a:gradFill flip="none" rotWithShape="1">
                  <a:gsLst>
                    <a:gs pos="0">
                      <a:srgbClr val="1E98FD"/>
                    </a:gs>
                    <a:gs pos="100000">
                      <a:srgbClr val="FF00F7"/>
                    </a:gs>
                  </a:gsLst>
                  <a:lin ang="3960000" scaled="0"/>
                </a:gradFill>
                <a:latin typeface="+mn-lt"/>
                <a:ea typeface="+mn-ea"/>
                <a:cs typeface="+mn-cs"/>
                <a:sym typeface="Graphik Semibold"/>
                <a:hlinkClick r:id="rId4" invalidUrl="" action="" tgtFrame="" tooltip="" history="1" highlightClick="0" endSnd="0"/>
              </a:defRPr>
            </a:lvl1pPr>
          </a:lstStyle>
          <a:p>
            <a:pPr>
              <a:defRPr u="none"/>
            </a:pPr>
            <a:r>
              <a:rPr u="sng">
                <a:hlinkClick r:id="rId4" invalidUrl="" action="" tgtFrame="" tooltip="" history="1" highlightClick="0" endSnd="0"/>
              </a:rPr>
              <a:t>Demo</a:t>
            </a:r>
          </a:p>
        </p:txBody>
      </p:sp>
      <p:sp>
        <p:nvSpPr>
          <p:cNvPr id="291" name="Source"/>
          <p:cNvSpPr txBox="1"/>
          <p:nvPr/>
        </p:nvSpPr>
        <p:spPr>
          <a:xfrm>
            <a:off x="14331120" y="10954064"/>
            <a:ext cx="3294431" cy="1399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pc="-231" sz="7700" u="sng">
                <a:gradFill flip="none" rotWithShape="1">
                  <a:gsLst>
                    <a:gs pos="0">
                      <a:srgbClr val="FF00D8"/>
                    </a:gs>
                    <a:gs pos="100000">
                      <a:srgbClr val="FF542E"/>
                    </a:gs>
                  </a:gsLst>
                  <a:lin ang="3960000" scaled="0"/>
                </a:gradFill>
                <a:latin typeface="+mn-lt"/>
                <a:ea typeface="+mn-ea"/>
                <a:cs typeface="+mn-cs"/>
                <a:sym typeface="Graphik Semibold"/>
                <a:hlinkClick r:id="rId5" invalidUrl="" action="" tgtFrame="" tooltip="" history="1" highlightClick="0" endSnd="0"/>
              </a:defRPr>
            </a:lvl1pPr>
          </a:lstStyle>
          <a:p>
            <a:pPr>
              <a:defRPr u="none"/>
            </a:pPr>
            <a:r>
              <a:rPr u="sng">
                <a:hlinkClick r:id="rId5" invalidUrl="" action="" tgtFrame="" tooltip="" history="1" highlightClick="0" endSnd="0"/>
              </a:rPr>
              <a:t>Source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87">
                                            <p:bg/>
                                          </p:spTgt>
                                        </p:tgtEl>
                                        <p:attrNameLst>
                                          <p:attrName>style.visibility</p:attrName>
                                        </p:attrNameLst>
                                      </p:cBhvr>
                                      <p:to>
                                        <p:strVal val="visible"/>
                                      </p:to>
                                    </p:set>
                                    <p:animEffect filter="fade" transition="in">
                                      <p:cBhvr>
                                        <p:cTn id="7" dur="200"/>
                                        <p:tgtEl>
                                          <p:spTgt spid="287">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287">
                                            <p:txEl>
                                              <p:pRg st="0" end="0"/>
                                            </p:txEl>
                                          </p:spTgt>
                                        </p:tgtEl>
                                        <p:attrNameLst>
                                          <p:attrName>style.visibility</p:attrName>
                                        </p:attrNameLst>
                                      </p:cBhvr>
                                      <p:to>
                                        <p:strVal val="visible"/>
                                      </p:to>
                                    </p:set>
                                    <p:animEffect filter="fade" transition="in">
                                      <p:cBhvr>
                                        <p:cTn id="10" dur="200"/>
                                        <p:tgtEl>
                                          <p:spTgt spid="287">
                                            <p:txEl>
                                              <p:pRg st="0" end="0"/>
                                            </p:txEl>
                                          </p:spTgt>
                                        </p:tgtEl>
                                      </p:cBhvr>
                                    </p:animEffect>
                                  </p:childTnLst>
                                </p:cTn>
                              </p:par>
                            </p:childTnLst>
                          </p:cTn>
                        </p:par>
                        <p:par>
                          <p:cTn id="11" fill="hold">
                            <p:stCondLst>
                              <p:cond delay="200"/>
                            </p:stCondLst>
                            <p:childTnLst>
                              <p:par>
                                <p:cTn id="12" presetClass="entr" nodeType="afterEffect" presetSubtype="0" presetID="1" grpId="2" fill="hold">
                                  <p:stCondLst>
                                    <p:cond delay="0"/>
                                  </p:stCondLst>
                                  <p:iterate type="el" backwards="0">
                                    <p:tmAbs val="0"/>
                                  </p:iterate>
                                  <p:childTnLst>
                                    <p:set>
                                      <p:cBhvr>
                                        <p:cTn id="13" fill="hold"/>
                                        <p:tgtEl>
                                          <p:spTgt spid="288"/>
                                        </p:tgtEl>
                                        <p:attrNameLst>
                                          <p:attrName>style.visibility</p:attrName>
                                        </p:attrNameLst>
                                      </p:cBhvr>
                                      <p:to>
                                        <p:strVal val="visible"/>
                                      </p:to>
                                    </p:set>
                                  </p:childTnLst>
                                </p:cTn>
                              </p:par>
                            </p:childTnLst>
                          </p:cTn>
                        </p:par>
                        <p:par>
                          <p:cTn id="14" fill="hold">
                            <p:stCondLst>
                              <p:cond delay="200"/>
                            </p:stCondLst>
                            <p:childTnLst>
                              <p:par>
                                <p:cTn id="15" presetClass="entr" nodeType="afterEffect" presetID="10" grpId="3" fill="hold">
                                  <p:stCondLst>
                                    <p:cond delay="0"/>
                                  </p:stCondLst>
                                  <p:iterate type="el" backwards="0">
                                    <p:tmAbs val="0"/>
                                  </p:iterate>
                                  <p:childTnLst>
                                    <p:set>
                                      <p:cBhvr>
                                        <p:cTn id="16" fill="hold"/>
                                        <p:tgtEl>
                                          <p:spTgt spid="290"/>
                                        </p:tgtEl>
                                        <p:attrNameLst>
                                          <p:attrName>style.visibility</p:attrName>
                                        </p:attrNameLst>
                                      </p:cBhvr>
                                      <p:to>
                                        <p:strVal val="visible"/>
                                      </p:to>
                                    </p:set>
                                    <p:animEffect filter="fade" transition="in">
                                      <p:cBhvr>
                                        <p:cTn id="17" dur="1000"/>
                                        <p:tgtEl>
                                          <p:spTgt spid="290"/>
                                        </p:tgtEl>
                                      </p:cBhvr>
                                    </p:animEffect>
                                  </p:childTnLst>
                                </p:cTn>
                              </p:par>
                            </p:childTnLst>
                          </p:cTn>
                        </p:par>
                        <p:par>
                          <p:cTn id="18" fill="hold">
                            <p:stCondLst>
                              <p:cond delay="1200"/>
                            </p:stCondLst>
                            <p:childTnLst>
                              <p:par>
                                <p:cTn id="19" presetClass="entr" nodeType="afterEffect" presetID="10" grpId="4" fill="hold">
                                  <p:stCondLst>
                                    <p:cond delay="0"/>
                                  </p:stCondLst>
                                  <p:iterate type="el" backwards="0">
                                    <p:tmAbs val="0"/>
                                  </p:iterate>
                                  <p:childTnLst>
                                    <p:set>
                                      <p:cBhvr>
                                        <p:cTn id="20" fill="hold"/>
                                        <p:tgtEl>
                                          <p:spTgt spid="291"/>
                                        </p:tgtEl>
                                        <p:attrNameLst>
                                          <p:attrName>style.visibility</p:attrName>
                                        </p:attrNameLst>
                                      </p:cBhvr>
                                      <p:to>
                                        <p:strVal val="visible"/>
                                      </p:to>
                                    </p:set>
                                    <p:animEffect filter="fade" transition="in">
                                      <p:cBhvr>
                                        <p:cTn id="21"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8" grpId="2"/>
      <p:bldP build="whole" bldLvl="1" animBg="1" rev="0" advAuto="0" spid="290" grpId="3"/>
      <p:bldP build="p" bldLvl="5" animBg="1" rev="0" advAuto="0" spid="287" grpId="1"/>
      <p:bldP build="whole" bldLvl="1" animBg="1" rev="0" advAuto="0" spid="291" grpId="4"/>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Quantum Algorithms"/>
          <p:cNvSpPr txBox="1"/>
          <p:nvPr>
            <p:ph type="title"/>
          </p:nvPr>
        </p:nvSpPr>
        <p:spPr>
          <a:xfrm>
            <a:off x="1270000" y="838200"/>
            <a:ext cx="21844000" cy="1549400"/>
          </a:xfrm>
          <a:prstGeom prst="rect">
            <a:avLst/>
          </a:prstGeom>
        </p:spPr>
        <p:txBody>
          <a:bodyPr/>
          <a:lstStyle>
            <a:lvl1pPr>
              <a:defRPr spc="-249" sz="8300"/>
            </a:lvl1pPr>
          </a:lstStyle>
          <a:p>
            <a:pPr/>
            <a:r>
              <a:t>Quantum Algorithms </a:t>
            </a:r>
          </a:p>
        </p:txBody>
      </p:sp>
      <p:sp>
        <p:nvSpPr>
          <p:cNvPr id="296" name="Quantum Fourier Tranformation…"/>
          <p:cNvSpPr txBox="1"/>
          <p:nvPr>
            <p:ph type="body" idx="1"/>
          </p:nvPr>
        </p:nvSpPr>
        <p:spPr>
          <a:xfrm>
            <a:off x="1270000" y="2601917"/>
            <a:ext cx="21844000" cy="10376057"/>
          </a:xfrm>
          <a:prstGeom prst="rect">
            <a:avLst/>
          </a:prstGeom>
        </p:spPr>
        <p:txBody>
          <a:bodyPr/>
          <a:lstStyle/>
          <a:p>
            <a:pPr marL="547158" indent="-547158">
              <a:defRPr sz="4700"/>
            </a:pPr>
            <a:r>
              <a:t>Quantum Fourier Tranformation</a:t>
            </a:r>
          </a:p>
          <a:p>
            <a:pPr marL="547158" indent="-547158">
              <a:defRPr sz="4700"/>
            </a:pPr>
            <a:r>
              <a:t>Quantum Phase Estimation</a:t>
            </a:r>
          </a:p>
          <a:p>
            <a:pPr marL="547158" indent="-547158">
              <a:defRPr sz="4700"/>
            </a:pPr>
            <a:r>
              <a:t>Shor’s Algorithm</a:t>
            </a:r>
          </a:p>
          <a:p>
            <a:pPr marL="547158" indent="-547158">
              <a:defRPr sz="4700"/>
            </a:pPr>
            <a:r>
              <a:t>Variational Quantum Eigensolver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96">
                                            <p:bg/>
                                          </p:spTgt>
                                        </p:tgtEl>
                                        <p:attrNameLst>
                                          <p:attrName>style.visibility</p:attrName>
                                        </p:attrNameLst>
                                      </p:cBhvr>
                                      <p:to>
                                        <p:strVal val="visible"/>
                                      </p:to>
                                    </p:set>
                                    <p:animEffect filter="fade" transition="in">
                                      <p:cBhvr>
                                        <p:cTn id="7" dur="1000"/>
                                        <p:tgtEl>
                                          <p:spTgt spid="296">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296">
                                            <p:txEl>
                                              <p:pRg st="0" end="0"/>
                                            </p:txEl>
                                          </p:spTgt>
                                        </p:tgtEl>
                                        <p:attrNameLst>
                                          <p:attrName>style.visibility</p:attrName>
                                        </p:attrNameLst>
                                      </p:cBhvr>
                                      <p:to>
                                        <p:strVal val="visible"/>
                                      </p:to>
                                    </p:set>
                                    <p:animEffect filter="fade" transition="in">
                                      <p:cBhvr>
                                        <p:cTn id="10" dur="1000"/>
                                        <p:tgtEl>
                                          <p:spTgt spid="29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296">
                                            <p:txEl>
                                              <p:pRg st="1" end="1"/>
                                            </p:txEl>
                                          </p:spTgt>
                                        </p:tgtEl>
                                        <p:attrNameLst>
                                          <p:attrName>style.visibility</p:attrName>
                                        </p:attrNameLst>
                                      </p:cBhvr>
                                      <p:to>
                                        <p:strVal val="visible"/>
                                      </p:to>
                                    </p:set>
                                    <p:animEffect filter="fade" transition="in">
                                      <p:cBhvr>
                                        <p:cTn id="15" dur="1000"/>
                                        <p:tgtEl>
                                          <p:spTgt spid="29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296">
                                            <p:txEl>
                                              <p:pRg st="2" end="2"/>
                                            </p:txEl>
                                          </p:spTgt>
                                        </p:tgtEl>
                                        <p:attrNameLst>
                                          <p:attrName>style.visibility</p:attrName>
                                        </p:attrNameLst>
                                      </p:cBhvr>
                                      <p:to>
                                        <p:strVal val="visible"/>
                                      </p:to>
                                    </p:set>
                                    <p:animEffect filter="fade" transition="in">
                                      <p:cBhvr>
                                        <p:cTn id="20" dur="1000"/>
                                        <p:tgtEl>
                                          <p:spTgt spid="29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296">
                                            <p:txEl>
                                              <p:pRg st="3" end="3"/>
                                            </p:txEl>
                                          </p:spTgt>
                                        </p:tgtEl>
                                        <p:attrNameLst>
                                          <p:attrName>style.visibility</p:attrName>
                                        </p:attrNameLst>
                                      </p:cBhvr>
                                      <p:to>
                                        <p:strVal val="visible"/>
                                      </p:to>
                                    </p:set>
                                    <p:animEffect filter="fade" transition="in">
                                      <p:cBhvr>
                                        <p:cTn id="25" dur="1000"/>
                                        <p:tgtEl>
                                          <p:spTgt spid="296">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6"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Quantum Fourier Tranform (QFT)"/>
          <p:cNvSpPr txBox="1"/>
          <p:nvPr>
            <p:ph type="title"/>
          </p:nvPr>
        </p:nvSpPr>
        <p:spPr>
          <a:xfrm>
            <a:off x="1270000" y="838200"/>
            <a:ext cx="21844000" cy="1549400"/>
          </a:xfrm>
          <a:prstGeom prst="rect">
            <a:avLst/>
          </a:prstGeom>
        </p:spPr>
        <p:txBody>
          <a:bodyPr/>
          <a:lstStyle>
            <a:lvl1pPr>
              <a:defRPr spc="-249" sz="8300"/>
            </a:lvl1pPr>
          </a:lstStyle>
          <a:p>
            <a:pPr/>
            <a:r>
              <a:t>Quantum Fourier Tranform (QFT)</a:t>
            </a:r>
          </a:p>
        </p:txBody>
      </p:sp>
      <p:sp>
        <p:nvSpPr>
          <p:cNvPr id="299" name="Quantum Fourier transform acts on a quantum state   and maps it to the quantum state  , according to the formula:…"/>
          <p:cNvSpPr txBox="1"/>
          <p:nvPr>
            <p:ph type="body" idx="1"/>
          </p:nvPr>
        </p:nvSpPr>
        <p:spPr>
          <a:xfrm>
            <a:off x="1270000" y="2601917"/>
            <a:ext cx="21844000" cy="10376057"/>
          </a:xfrm>
          <a:prstGeom prst="rect">
            <a:avLst/>
          </a:prstGeom>
        </p:spPr>
        <p:txBody>
          <a:bodyPr/>
          <a:lstStyle/>
          <a:p>
            <a:pPr marL="541686" indent="-541686" defTabSz="2414016">
              <a:spcBef>
                <a:spcPts val="2300"/>
              </a:spcBef>
              <a:defRPr sz="4653"/>
            </a:pPr>
            <a:r>
              <a:t>Quantum Fourier transform acts on a quantum state </a:t>
            </a:r>
            <a14:m>
              <m:oMath>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X</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limUpp>
                  <m:e>
                    <m:limLow>
                      <m:e>
                        <m:r>
                          <a:rPr xmlns:a="http://schemas.openxmlformats.org/drawingml/2006/main" sz="5700" i="1">
                            <a:solidFill>
                              <a:srgbClr val="000000"/>
                            </a:solidFill>
                            <a:latin typeface="Cambria Math" panose="02040503050406030204" pitchFamily="18" charset="0"/>
                          </a:rPr>
                          <m:t>∑</m:t>
                        </m:r>
                      </m:e>
                      <m:lim>
                        <m:r>
                          <a:rPr xmlns:a="http://schemas.openxmlformats.org/drawingml/2006/main" sz="5700" i="1">
                            <a:solidFill>
                              <a:srgbClr val="000000"/>
                            </a:solidFill>
                            <a:latin typeface="Cambria Math" panose="02040503050406030204" pitchFamily="18" charset="0"/>
                          </a:rPr>
                          <m:t>j</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0</m:t>
                        </m:r>
                      </m:lim>
                    </m:limLow>
                  </m:e>
                  <m:lim>
                    <m:r>
                      <a:rPr xmlns:a="http://schemas.openxmlformats.org/drawingml/2006/main" sz="5700" i="1">
                        <a:solidFill>
                          <a:srgbClr val="000000"/>
                        </a:solidFill>
                        <a:latin typeface="Cambria Math" panose="02040503050406030204" pitchFamily="18" charset="0"/>
                      </a:rPr>
                      <m:t>N</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1</m:t>
                    </m:r>
                  </m:lim>
                </m:limUpp>
                <m:sSub>
                  <m:e>
                    <m:r>
                      <a:rPr xmlns:a="http://schemas.openxmlformats.org/drawingml/2006/main" sz="5700" i="1">
                        <a:solidFill>
                          <a:srgbClr val="000000"/>
                        </a:solidFill>
                        <a:latin typeface="Cambria Math" panose="02040503050406030204" pitchFamily="18" charset="0"/>
                      </a:rPr>
                      <m:t>x</m:t>
                    </m:r>
                  </m:e>
                  <m:sub>
                    <m:r>
                      <a:rPr xmlns:a="http://schemas.openxmlformats.org/drawingml/2006/main" sz="5700" i="1">
                        <a:solidFill>
                          <a:srgbClr val="000000"/>
                        </a:solidFill>
                        <a:latin typeface="Cambria Math" panose="02040503050406030204" pitchFamily="18" charset="0"/>
                      </a:rPr>
                      <m:t>j</m:t>
                    </m:r>
                  </m:sub>
                </m:sSub>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j</m:t>
                </m:r>
                <m:r>
                  <a:rPr xmlns:a="http://schemas.openxmlformats.org/drawingml/2006/main" sz="5700" i="1">
                    <a:solidFill>
                      <a:srgbClr val="000000"/>
                    </a:solidFill>
                    <a:latin typeface="Cambria Math" panose="02040503050406030204" pitchFamily="18" charset="0"/>
                  </a:rPr>
                  <m:t>⟩</m:t>
                </m:r>
              </m:oMath>
            </a14:m>
            <a:r>
              <a:t> and maps it to the quantum state </a:t>
            </a:r>
            <a14:m>
              <m:oMath>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Y</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limUpp>
                  <m:e>
                    <m:limLow>
                      <m:e>
                        <m:r>
                          <a:rPr xmlns:a="http://schemas.openxmlformats.org/drawingml/2006/main" sz="5700" i="1">
                            <a:solidFill>
                              <a:srgbClr val="000000"/>
                            </a:solidFill>
                            <a:latin typeface="Cambria Math" panose="02040503050406030204" pitchFamily="18" charset="0"/>
                          </a:rPr>
                          <m:t>∑</m:t>
                        </m:r>
                      </m:e>
                      <m:lim>
                        <m:r>
                          <a:rPr xmlns:a="http://schemas.openxmlformats.org/drawingml/2006/main" sz="5700" i="1">
                            <a:solidFill>
                              <a:srgbClr val="000000"/>
                            </a:solidFill>
                            <a:latin typeface="Cambria Math" panose="02040503050406030204" pitchFamily="18" charset="0"/>
                          </a:rPr>
                          <m:t>k</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0</m:t>
                        </m:r>
                      </m:lim>
                    </m:limLow>
                  </m:e>
                  <m:lim>
                    <m:r>
                      <a:rPr xmlns:a="http://schemas.openxmlformats.org/drawingml/2006/main" sz="5700" i="1">
                        <a:solidFill>
                          <a:srgbClr val="000000"/>
                        </a:solidFill>
                        <a:latin typeface="Cambria Math" panose="02040503050406030204" pitchFamily="18" charset="0"/>
                      </a:rPr>
                      <m:t>N</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1</m:t>
                    </m:r>
                  </m:lim>
                </m:limUpp>
                <m:sSub>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k</m:t>
                    </m:r>
                  </m:sub>
                </m:sSub>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k</m:t>
                </m:r>
                <m:r>
                  <a:rPr xmlns:a="http://schemas.openxmlformats.org/drawingml/2006/main" sz="5700" i="1">
                    <a:solidFill>
                      <a:srgbClr val="000000"/>
                    </a:solidFill>
                    <a:latin typeface="Cambria Math" panose="02040503050406030204" pitchFamily="18" charset="0"/>
                  </a:rPr>
                  <m:t>⟩</m:t>
                </m:r>
              </m:oMath>
            </a14:m>
            <a:r>
              <a:t>, according to the formula: </a:t>
            </a:r>
          </a:p>
          <a:p>
            <a:pPr lvl="1" marL="0" indent="452627" defTabSz="2414016">
              <a:spcBef>
                <a:spcPts val="2300"/>
              </a:spcBef>
              <a:buClrTx/>
              <a:buSzTx/>
              <a:buNone/>
              <a:defRPr sz="4653"/>
            </a:pPr>
            <a14:m>
              <m:oMath>
                <m:sSub>
                  <m:e>
                    <m:r>
                      <a:rPr xmlns:a="http://schemas.openxmlformats.org/drawingml/2006/main" sz="5650" i="1">
                        <a:solidFill>
                          <a:srgbClr val="000000"/>
                        </a:solidFill>
                        <a:latin typeface="Cambria Math" panose="02040503050406030204" pitchFamily="18" charset="0"/>
                      </a:rPr>
                      <m:t>y</m:t>
                    </m:r>
                  </m:e>
                  <m:sub>
                    <m:r>
                      <a:rPr xmlns:a="http://schemas.openxmlformats.org/drawingml/2006/main" sz="5650" i="1">
                        <a:solidFill>
                          <a:srgbClr val="000000"/>
                        </a:solidFill>
                        <a:latin typeface="Cambria Math" panose="02040503050406030204" pitchFamily="18" charset="0"/>
                      </a:rPr>
                      <m:t>k</m:t>
                    </m:r>
                  </m:sub>
                </m:sSub>
                <m:r>
                  <a:rPr xmlns:a="http://schemas.openxmlformats.org/drawingml/2006/main" sz="5650" i="1">
                    <a:solidFill>
                      <a:srgbClr val="000000"/>
                    </a:solidFill>
                    <a:latin typeface="Cambria Math" panose="02040503050406030204" pitchFamily="18" charset="0"/>
                  </a:rPr>
                  <m:t>=</m:t>
                </m:r>
                <m:f>
                  <m:fPr>
                    <m:ctrlPr>
                      <a:rPr xmlns:a="http://schemas.openxmlformats.org/drawingml/2006/main" sz="5650" i="1">
                        <a:solidFill>
                          <a:srgbClr val="000000"/>
                        </a:solidFill>
                        <a:latin typeface="Cambria Math" panose="02040503050406030204" pitchFamily="18" charset="0"/>
                      </a:rPr>
                    </m:ctrlPr>
                    <m:type m:val="bar"/>
                  </m:fPr>
                  <m:num>
                    <m:r>
                      <a:rPr xmlns:a="http://schemas.openxmlformats.org/drawingml/2006/main" sz="5650" i="1">
                        <a:solidFill>
                          <a:srgbClr val="000000"/>
                        </a:solidFill>
                        <a:latin typeface="Cambria Math" panose="02040503050406030204" pitchFamily="18" charset="0"/>
                      </a:rPr>
                      <m:t>1</m:t>
                    </m:r>
                  </m:num>
                  <m:den>
                    <m:rad>
                      <m:radPr>
                        <m:ctrlPr>
                          <a:rPr xmlns:a="http://schemas.openxmlformats.org/drawingml/2006/main" sz="5650" i="1">
                            <a:solidFill>
                              <a:srgbClr val="000000"/>
                            </a:solidFill>
                            <a:latin typeface="Cambria Math" panose="02040503050406030204" pitchFamily="18" charset="0"/>
                          </a:rPr>
                        </m:ctrlPr>
                        <m:degHide m:val="on"/>
                      </m:radPr>
                      <m:deg/>
                      <m:e>
                        <m:r>
                          <a:rPr xmlns:a="http://schemas.openxmlformats.org/drawingml/2006/main" sz="5650" i="1">
                            <a:solidFill>
                              <a:srgbClr val="000000"/>
                            </a:solidFill>
                            <a:latin typeface="Cambria Math" panose="02040503050406030204" pitchFamily="18" charset="0"/>
                          </a:rPr>
                          <m:t>N</m:t>
                        </m:r>
                      </m:e>
                    </m:rad>
                  </m:den>
                </m:f>
                <m:limUpp>
                  <m:e>
                    <m:limLow>
                      <m:e>
                        <m:r>
                          <a:rPr xmlns:a="http://schemas.openxmlformats.org/drawingml/2006/main" sz="5650" i="1">
                            <a:solidFill>
                              <a:srgbClr val="000000"/>
                            </a:solidFill>
                            <a:latin typeface="Cambria Math" panose="02040503050406030204" pitchFamily="18" charset="0"/>
                          </a:rPr>
                          <m:t>∑</m:t>
                        </m:r>
                      </m:e>
                      <m:lim>
                        <m:r>
                          <a:rPr xmlns:a="http://schemas.openxmlformats.org/drawingml/2006/main" sz="5650" i="1">
                            <a:solidFill>
                              <a:srgbClr val="000000"/>
                            </a:solidFill>
                            <a:latin typeface="Cambria Math" panose="02040503050406030204" pitchFamily="18" charset="0"/>
                          </a:rPr>
                          <m:t>j</m:t>
                        </m:r>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0</m:t>
                        </m:r>
                      </m:lim>
                    </m:limLow>
                  </m:e>
                  <m:lim>
                    <m:r>
                      <a:rPr xmlns:a="http://schemas.openxmlformats.org/drawingml/2006/main" sz="5650" i="1">
                        <a:solidFill>
                          <a:srgbClr val="000000"/>
                        </a:solidFill>
                        <a:latin typeface="Cambria Math" panose="02040503050406030204" pitchFamily="18" charset="0"/>
                      </a:rPr>
                      <m:t>N</m:t>
                    </m:r>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1</m:t>
                    </m:r>
                  </m:lim>
                </m:limUpp>
                <m:sSub>
                  <m:e>
                    <m:r>
                      <a:rPr xmlns:a="http://schemas.openxmlformats.org/drawingml/2006/main" sz="5650" i="1">
                        <a:solidFill>
                          <a:srgbClr val="000000"/>
                        </a:solidFill>
                        <a:latin typeface="Cambria Math" panose="02040503050406030204" pitchFamily="18" charset="0"/>
                      </a:rPr>
                      <m:t>x</m:t>
                    </m:r>
                  </m:e>
                  <m:sub>
                    <m:r>
                      <a:rPr xmlns:a="http://schemas.openxmlformats.org/drawingml/2006/main" sz="5650" i="1">
                        <a:solidFill>
                          <a:srgbClr val="000000"/>
                        </a:solidFill>
                        <a:latin typeface="Cambria Math" panose="02040503050406030204" pitchFamily="18" charset="0"/>
                      </a:rPr>
                      <m:t>j</m:t>
                    </m:r>
                  </m:sub>
                </m:sSub>
                <m:sSubSup>
                  <m:e>
                    <m:r>
                      <a:rPr xmlns:a="http://schemas.openxmlformats.org/drawingml/2006/main" sz="5650" i="1">
                        <a:solidFill>
                          <a:srgbClr val="000000"/>
                        </a:solidFill>
                        <a:latin typeface="Cambria Math" panose="02040503050406030204" pitchFamily="18" charset="0"/>
                      </a:rPr>
                      <m:t>ω</m:t>
                    </m:r>
                  </m:e>
                  <m:sub>
                    <m:r>
                      <a:rPr xmlns:a="http://schemas.openxmlformats.org/drawingml/2006/main" sz="5650" i="1">
                        <a:solidFill>
                          <a:srgbClr val="000000"/>
                        </a:solidFill>
                        <a:latin typeface="Cambria Math" panose="02040503050406030204" pitchFamily="18" charset="0"/>
                      </a:rPr>
                      <m:t>N</m:t>
                    </m:r>
                  </m:sub>
                  <m:sup>
                    <m:r>
                      <a:rPr xmlns:a="http://schemas.openxmlformats.org/drawingml/2006/main" sz="5650" i="1">
                        <a:solidFill>
                          <a:srgbClr val="000000"/>
                        </a:solidFill>
                        <a:latin typeface="Cambria Math" panose="02040503050406030204" pitchFamily="18" charset="0"/>
                      </a:rPr>
                      <m:t>j</m:t>
                    </m:r>
                    <m:r>
                      <a:rPr xmlns:a="http://schemas.openxmlformats.org/drawingml/2006/main" sz="5650" i="1">
                        <a:solidFill>
                          <a:srgbClr val="000000"/>
                        </a:solidFill>
                        <a:latin typeface="Cambria Math" panose="02040503050406030204" pitchFamily="18" charset="0"/>
                      </a:rPr>
                      <m:t>k</m:t>
                    </m:r>
                  </m:sup>
                </m:sSubSup>
              </m:oMath>
            </a14:m>
            <a:r>
              <a:t>, where </a:t>
            </a:r>
            <a14:m>
              <m:oMath>
                <m:sSubSup>
                  <m:e>
                    <m:r>
                      <a:rPr xmlns:a="http://schemas.openxmlformats.org/drawingml/2006/main" sz="5700" i="1">
                        <a:solidFill>
                          <a:srgbClr val="000000"/>
                        </a:solidFill>
                        <a:latin typeface="Cambria Math" panose="02040503050406030204" pitchFamily="18" charset="0"/>
                      </a:rPr>
                      <m:t>ω</m:t>
                    </m:r>
                  </m:e>
                  <m:sub>
                    <m:r>
                      <a:rPr xmlns:a="http://schemas.openxmlformats.org/drawingml/2006/main" sz="5700" i="1">
                        <a:solidFill>
                          <a:srgbClr val="000000"/>
                        </a:solidFill>
                        <a:latin typeface="Cambria Math" panose="02040503050406030204" pitchFamily="18" charset="0"/>
                      </a:rPr>
                      <m:t>N</m:t>
                    </m:r>
                  </m:sub>
                  <m:sup>
                    <m:r>
                      <a:rPr xmlns:a="http://schemas.openxmlformats.org/drawingml/2006/main" sz="5700" i="1">
                        <a:solidFill>
                          <a:srgbClr val="000000"/>
                        </a:solidFill>
                        <a:latin typeface="Cambria Math" panose="02040503050406030204" pitchFamily="18" charset="0"/>
                      </a:rPr>
                      <m:t>j</m:t>
                    </m:r>
                    <m:r>
                      <a:rPr xmlns:a="http://schemas.openxmlformats.org/drawingml/2006/main" sz="5700" i="1">
                        <a:solidFill>
                          <a:srgbClr val="000000"/>
                        </a:solidFill>
                        <a:latin typeface="Cambria Math" panose="02040503050406030204" pitchFamily="18" charset="0"/>
                      </a:rPr>
                      <m:t>k</m:t>
                    </m:r>
                  </m:sup>
                </m:sSubSup>
                <m:r>
                  <a:rPr xmlns:a="http://schemas.openxmlformats.org/drawingml/2006/main" sz="5700" i="1">
                    <a:solidFill>
                      <a:srgbClr val="000000"/>
                    </a:solidFill>
                    <a:latin typeface="Cambria Math" panose="02040503050406030204" pitchFamily="18" charset="0"/>
                  </a:rPr>
                  <m:t>=</m:t>
                </m:r>
                <m:sSup>
                  <m:e>
                    <m:r>
                      <a:rPr xmlns:a="http://schemas.openxmlformats.org/drawingml/2006/main" sz="5700" i="1">
                        <a:solidFill>
                          <a:srgbClr val="000000"/>
                        </a:solidFill>
                        <a:latin typeface="Cambria Math" panose="02040503050406030204" pitchFamily="18" charset="0"/>
                      </a:rPr>
                      <m:t>e</m:t>
                    </m:r>
                  </m:e>
                  <m:sup>
                    <m:r>
                      <a:rPr xmlns:a="http://schemas.openxmlformats.org/drawingml/2006/main" sz="5700" i="1">
                        <a:solidFill>
                          <a:srgbClr val="000000"/>
                        </a:solidFill>
                        <a:latin typeface="Cambria Math" panose="02040503050406030204" pitchFamily="18" charset="0"/>
                      </a:rPr>
                      <m:t>2</m:t>
                    </m:r>
                    <m:r>
                      <a:rPr xmlns:a="http://schemas.openxmlformats.org/drawingml/2006/main" sz="5700" i="1">
                        <a:solidFill>
                          <a:srgbClr val="000000"/>
                        </a:solidFill>
                        <a:latin typeface="Cambria Math" panose="02040503050406030204" pitchFamily="18" charset="0"/>
                      </a:rPr>
                      <m:t>π</m:t>
                    </m:r>
                    <m:r>
                      <a:rPr xmlns:a="http://schemas.openxmlformats.org/drawingml/2006/main" sz="5700" i="1">
                        <a:solidFill>
                          <a:srgbClr val="000000"/>
                        </a:solidFill>
                        <a:latin typeface="Cambria Math" panose="02040503050406030204" pitchFamily="18" charset="0"/>
                      </a:rPr>
                      <m:t>i</m:t>
                    </m:r>
                    <m:f>
                      <m:fPr>
                        <m:ctrlPr>
                          <a:rPr xmlns:a="http://schemas.openxmlformats.org/drawingml/2006/main" sz="5700" i="1">
                            <a:solidFill>
                              <a:srgbClr val="000000"/>
                            </a:solidFill>
                            <a:latin typeface="Cambria Math" panose="02040503050406030204" pitchFamily="18" charset="0"/>
                          </a:rPr>
                        </m:ctrlPr>
                        <m:type m:val="bar"/>
                      </m:fPr>
                      <m:num>
                        <m:r>
                          <a:rPr xmlns:a="http://schemas.openxmlformats.org/drawingml/2006/main" sz="5700" i="1">
                            <a:solidFill>
                              <a:srgbClr val="000000"/>
                            </a:solidFill>
                            <a:latin typeface="Cambria Math" panose="02040503050406030204" pitchFamily="18" charset="0"/>
                          </a:rPr>
                          <m:t>j</m:t>
                        </m:r>
                        <m:r>
                          <a:rPr xmlns:a="http://schemas.openxmlformats.org/drawingml/2006/main" sz="5700" i="1">
                            <a:solidFill>
                              <a:srgbClr val="000000"/>
                            </a:solidFill>
                            <a:latin typeface="Cambria Math" panose="02040503050406030204" pitchFamily="18" charset="0"/>
                          </a:rPr>
                          <m:t>k</m:t>
                        </m:r>
                      </m:num>
                      <m:den>
                        <m:r>
                          <a:rPr xmlns:a="http://schemas.openxmlformats.org/drawingml/2006/main" sz="5700" i="1">
                            <a:solidFill>
                              <a:srgbClr val="000000"/>
                            </a:solidFill>
                            <a:latin typeface="Cambria Math" panose="02040503050406030204" pitchFamily="18" charset="0"/>
                          </a:rPr>
                          <m:t>N</m:t>
                        </m:r>
                      </m:den>
                    </m:f>
                  </m:sup>
                </m:sSup>
              </m:oMath>
            </a14:m>
          </a:p>
          <a:p>
            <a:pPr marL="541686" indent="-541686" defTabSz="2414016">
              <a:spcBef>
                <a:spcPts val="2300"/>
              </a:spcBef>
              <a:defRPr sz="4653"/>
            </a:pPr>
            <a:r>
              <a:t>This can also be expressed as unitary matrix:</a:t>
            </a:r>
          </a:p>
          <a:p>
            <a:pPr lvl="1" marL="0" indent="452627" defTabSz="2414016">
              <a:spcBef>
                <a:spcPts val="2300"/>
              </a:spcBef>
              <a:buClrTx/>
              <a:buSzTx/>
              <a:buNone/>
              <a:defRPr sz="4653"/>
            </a:pPr>
            <a14:m>
              <m:oMathPara>
                <m:oMathParaPr>
                  <m:jc m:val="left"/>
                </m:oMathParaPr>
                <m:oMath>
                  <m:sSub>
                    <m:e>
                      <m:r>
                        <a:rPr xmlns:a="http://schemas.openxmlformats.org/drawingml/2006/main" sz="5700" i="1">
                          <a:solidFill>
                            <a:srgbClr val="000000"/>
                          </a:solidFill>
                          <a:latin typeface="Cambria Math" panose="02040503050406030204" pitchFamily="18" charset="0"/>
                        </a:rPr>
                        <m:t>U</m:t>
                      </m:r>
                    </m:e>
                    <m:sub>
                      <m:r>
                        <a:rPr xmlns:a="http://schemas.openxmlformats.org/drawingml/2006/main" sz="5700" i="1">
                          <a:solidFill>
                            <a:srgbClr val="000000"/>
                          </a:solidFill>
                          <a:latin typeface="Cambria Math" panose="02040503050406030204" pitchFamily="18" charset="0"/>
                        </a:rPr>
                        <m:t>Q</m:t>
                      </m:r>
                      <m:r>
                        <a:rPr xmlns:a="http://schemas.openxmlformats.org/drawingml/2006/main" sz="5700" i="1">
                          <a:solidFill>
                            <a:srgbClr val="000000"/>
                          </a:solidFill>
                          <a:latin typeface="Cambria Math" panose="02040503050406030204" pitchFamily="18" charset="0"/>
                        </a:rPr>
                        <m:t>F</m:t>
                      </m:r>
                      <m:r>
                        <a:rPr xmlns:a="http://schemas.openxmlformats.org/drawingml/2006/main" sz="5700" i="1">
                          <a:solidFill>
                            <a:srgbClr val="000000"/>
                          </a:solidFill>
                          <a:latin typeface="Cambria Math" panose="02040503050406030204" pitchFamily="18" charset="0"/>
                        </a:rPr>
                        <m:t>T</m:t>
                      </m:r>
                    </m:sub>
                  </m:sSub>
                  <m:r>
                    <a:rPr xmlns:a="http://schemas.openxmlformats.org/drawingml/2006/main" sz="5700" i="1">
                      <a:solidFill>
                        <a:srgbClr val="000000"/>
                      </a:solidFill>
                      <a:latin typeface="Cambria Math" panose="02040503050406030204" pitchFamily="18" charset="0"/>
                    </a:rPr>
                    <m:t>=</m:t>
                  </m:r>
                  <m:f>
                    <m:fPr>
                      <m:ctrlPr>
                        <a:rPr xmlns:a="http://schemas.openxmlformats.org/drawingml/2006/main" sz="5700" i="1">
                          <a:solidFill>
                            <a:srgbClr val="000000"/>
                          </a:solidFill>
                          <a:latin typeface="Cambria Math" panose="02040503050406030204" pitchFamily="18" charset="0"/>
                        </a:rPr>
                      </m:ctrlPr>
                      <m:type m:val="bar"/>
                    </m:fPr>
                    <m:num>
                      <m:r>
                        <a:rPr xmlns:a="http://schemas.openxmlformats.org/drawingml/2006/main" sz="5700" i="1">
                          <a:solidFill>
                            <a:srgbClr val="000000"/>
                          </a:solidFill>
                          <a:latin typeface="Cambria Math" panose="02040503050406030204" pitchFamily="18" charset="0"/>
                        </a:rPr>
                        <m:t>1</m:t>
                      </m:r>
                    </m:num>
                    <m:den>
                      <m:rad>
                        <m:radPr>
                          <m:ctrlPr>
                            <a:rPr xmlns:a="http://schemas.openxmlformats.org/drawingml/2006/main" sz="5700" i="1">
                              <a:solidFill>
                                <a:srgbClr val="000000"/>
                              </a:solidFill>
                              <a:latin typeface="Cambria Math" panose="02040503050406030204" pitchFamily="18" charset="0"/>
                            </a:rPr>
                          </m:ctrlPr>
                          <m:degHide m:val="on"/>
                        </m:radPr>
                        <m:deg/>
                        <m:e>
                          <m:r>
                            <a:rPr xmlns:a="http://schemas.openxmlformats.org/drawingml/2006/main" sz="5700" i="1">
                              <a:solidFill>
                                <a:srgbClr val="000000"/>
                              </a:solidFill>
                              <a:latin typeface="Cambria Math" panose="02040503050406030204" pitchFamily="18" charset="0"/>
                            </a:rPr>
                            <m:t>N</m:t>
                          </m:r>
                        </m:e>
                      </m:rad>
                    </m:den>
                  </m:f>
                  <m:limUpp>
                    <m:e>
                      <m:limLow>
                        <m:e>
                          <m:r>
                            <a:rPr xmlns:a="http://schemas.openxmlformats.org/drawingml/2006/main" sz="5700" i="1">
                              <a:solidFill>
                                <a:srgbClr val="000000"/>
                              </a:solidFill>
                              <a:latin typeface="Cambria Math" panose="02040503050406030204" pitchFamily="18" charset="0"/>
                            </a:rPr>
                            <m:t>∑</m:t>
                          </m:r>
                        </m:e>
                        <m:lim>
                          <m:r>
                            <a:rPr xmlns:a="http://schemas.openxmlformats.org/drawingml/2006/main" sz="5700" i="1">
                              <a:solidFill>
                                <a:srgbClr val="000000"/>
                              </a:solidFill>
                              <a:latin typeface="Cambria Math" panose="02040503050406030204" pitchFamily="18" charset="0"/>
                            </a:rPr>
                            <m:t>j</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0</m:t>
                          </m:r>
                        </m:lim>
                      </m:limLow>
                    </m:e>
                    <m:lim>
                      <m:r>
                        <a:rPr xmlns:a="http://schemas.openxmlformats.org/drawingml/2006/main" sz="5700" i="1">
                          <a:solidFill>
                            <a:srgbClr val="000000"/>
                          </a:solidFill>
                          <a:latin typeface="Cambria Math" panose="02040503050406030204" pitchFamily="18" charset="0"/>
                        </a:rPr>
                        <m:t>N</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1</m:t>
                      </m:r>
                    </m:lim>
                  </m:limUpp>
                  <m:limUpp>
                    <m:e>
                      <m:limLow>
                        <m:e>
                          <m:r>
                            <a:rPr xmlns:a="http://schemas.openxmlformats.org/drawingml/2006/main" sz="5700" i="1">
                              <a:solidFill>
                                <a:srgbClr val="000000"/>
                              </a:solidFill>
                              <a:latin typeface="Cambria Math" panose="02040503050406030204" pitchFamily="18" charset="0"/>
                            </a:rPr>
                            <m:t>∑</m:t>
                          </m:r>
                        </m:e>
                        <m:lim>
                          <m:r>
                            <a:rPr xmlns:a="http://schemas.openxmlformats.org/drawingml/2006/main" sz="5700" i="1">
                              <a:solidFill>
                                <a:srgbClr val="000000"/>
                              </a:solidFill>
                              <a:latin typeface="Cambria Math" panose="02040503050406030204" pitchFamily="18" charset="0"/>
                            </a:rPr>
                            <m:t>k</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0</m:t>
                          </m:r>
                        </m:lim>
                      </m:limLow>
                    </m:e>
                    <m:lim>
                      <m:r>
                        <a:rPr xmlns:a="http://schemas.openxmlformats.org/drawingml/2006/main" sz="5700" i="1">
                          <a:solidFill>
                            <a:srgbClr val="000000"/>
                          </a:solidFill>
                          <a:latin typeface="Cambria Math" panose="02040503050406030204" pitchFamily="18" charset="0"/>
                        </a:rPr>
                        <m:t>N</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1</m:t>
                      </m:r>
                    </m:lim>
                  </m:limUpp>
                  <m:sSubSup>
                    <m:e>
                      <m:r>
                        <a:rPr xmlns:a="http://schemas.openxmlformats.org/drawingml/2006/main" sz="5700" i="1">
                          <a:solidFill>
                            <a:srgbClr val="000000"/>
                          </a:solidFill>
                          <a:latin typeface="Cambria Math" panose="02040503050406030204" pitchFamily="18" charset="0"/>
                        </a:rPr>
                        <m:t>ω</m:t>
                      </m:r>
                    </m:e>
                    <m:sub>
                      <m:r>
                        <a:rPr xmlns:a="http://schemas.openxmlformats.org/drawingml/2006/main" sz="5700" i="1">
                          <a:solidFill>
                            <a:srgbClr val="000000"/>
                          </a:solidFill>
                          <a:latin typeface="Cambria Math" panose="02040503050406030204" pitchFamily="18" charset="0"/>
                        </a:rPr>
                        <m:t>N</m:t>
                      </m:r>
                    </m:sub>
                    <m:sup>
                      <m:r>
                        <a:rPr xmlns:a="http://schemas.openxmlformats.org/drawingml/2006/main" sz="5700" i="1">
                          <a:solidFill>
                            <a:srgbClr val="000000"/>
                          </a:solidFill>
                          <a:latin typeface="Cambria Math" panose="02040503050406030204" pitchFamily="18" charset="0"/>
                        </a:rPr>
                        <m:t>j</m:t>
                      </m:r>
                      <m:r>
                        <a:rPr xmlns:a="http://schemas.openxmlformats.org/drawingml/2006/main" sz="5700" i="1">
                          <a:solidFill>
                            <a:srgbClr val="000000"/>
                          </a:solidFill>
                          <a:latin typeface="Cambria Math" panose="02040503050406030204" pitchFamily="18" charset="0"/>
                        </a:rPr>
                        <m:t>k</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k</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j</m:t>
                  </m:r>
                  <m:r>
                    <a:rPr xmlns:a="http://schemas.openxmlformats.org/drawingml/2006/main" sz="5700" i="1">
                      <a:solidFill>
                        <a:srgbClr val="000000"/>
                      </a:solidFill>
                      <a:latin typeface="Cambria Math" panose="02040503050406030204" pitchFamily="18" charset="0"/>
                    </a:rPr>
                    <m:t>|</m:t>
                  </m:r>
                </m:oMath>
              </m:oMathPara>
            </a14:m>
            <a:endParaRPr sz="47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299">
                                            <p:bg/>
                                          </p:spTgt>
                                        </p:tgtEl>
                                        <p:attrNameLst>
                                          <p:attrName>style.visibility</p:attrName>
                                        </p:attrNameLst>
                                      </p:cBhvr>
                                      <p:to>
                                        <p:strVal val="visible"/>
                                      </p:to>
                                    </p:set>
                                    <p:animEffect filter="fade" transition="in">
                                      <p:cBhvr>
                                        <p:cTn id="7" dur="1000"/>
                                        <p:tgtEl>
                                          <p:spTgt spid="299">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299">
                                            <p:txEl>
                                              <p:pRg st="0" end="0"/>
                                            </p:txEl>
                                          </p:spTgt>
                                        </p:tgtEl>
                                        <p:attrNameLst>
                                          <p:attrName>style.visibility</p:attrName>
                                        </p:attrNameLst>
                                      </p:cBhvr>
                                      <p:to>
                                        <p:strVal val="visible"/>
                                      </p:to>
                                    </p:set>
                                    <p:animEffect filter="fade" transition="in">
                                      <p:cBhvr>
                                        <p:cTn id="10" dur="1000"/>
                                        <p:tgtEl>
                                          <p:spTgt spid="299">
                                            <p:txEl>
                                              <p:pRg st="0" end="0"/>
                                            </p:txEl>
                                          </p:spTgt>
                                        </p:tgtEl>
                                      </p:cBhvr>
                                    </p:animEffect>
                                  </p:childTnLst>
                                </p:cTn>
                              </p:par>
                            </p:childTnLst>
                          </p:cTn>
                        </p:par>
                        <p:par>
                          <p:cTn id="11" fill="hold">
                            <p:stCondLst>
                              <p:cond delay="1000"/>
                            </p:stCondLst>
                            <p:childTnLst>
                              <p:par>
                                <p:cTn id="12" presetClass="entr" nodeType="afterEffect" presetID="10" grpId="1" fill="hold">
                                  <p:stCondLst>
                                    <p:cond delay="0"/>
                                  </p:stCondLst>
                                  <p:iterate type="el" backwards="0">
                                    <p:tmAbs val="0"/>
                                  </p:iterate>
                                  <p:childTnLst>
                                    <p:set>
                                      <p:cBhvr>
                                        <p:cTn id="13" fill="hold"/>
                                        <p:tgtEl>
                                          <p:spTgt spid="299">
                                            <p:txEl>
                                              <p:pRg st="1" end="1"/>
                                            </p:txEl>
                                          </p:spTgt>
                                        </p:tgtEl>
                                        <p:attrNameLst>
                                          <p:attrName>style.visibility</p:attrName>
                                        </p:attrNameLst>
                                      </p:cBhvr>
                                      <p:to>
                                        <p:strVal val="visible"/>
                                      </p:to>
                                    </p:set>
                                    <p:animEffect filter="fade" transition="in">
                                      <p:cBhvr>
                                        <p:cTn id="14" dur="1000"/>
                                        <p:tgtEl>
                                          <p:spTgt spid="299">
                                            <p:txEl>
                                              <p:pRg st="1" end="1"/>
                                            </p:txEl>
                                          </p:spTgt>
                                        </p:tgtEl>
                                      </p:cBhvr>
                                    </p:animEffect>
                                  </p:childTnLst>
                                </p:cTn>
                              </p:par>
                            </p:childTnLst>
                          </p:cTn>
                        </p:par>
                        <p:par>
                          <p:cTn id="15" fill="hold">
                            <p:stCondLst>
                              <p:cond delay="2000"/>
                            </p:stCondLst>
                            <p:childTnLst>
                              <p:par>
                                <p:cTn id="16" presetClass="entr" nodeType="afterEffect" presetID="10" grpId="1" fill="hold">
                                  <p:stCondLst>
                                    <p:cond delay="0"/>
                                  </p:stCondLst>
                                  <p:iterate type="el" backwards="0">
                                    <p:tmAbs val="0"/>
                                  </p:iterate>
                                  <p:childTnLst>
                                    <p:set>
                                      <p:cBhvr>
                                        <p:cTn id="17" fill="hold"/>
                                        <p:tgtEl>
                                          <p:spTgt spid="299">
                                            <p:txEl>
                                              <p:pRg st="2" end="2"/>
                                            </p:txEl>
                                          </p:spTgt>
                                        </p:tgtEl>
                                        <p:attrNameLst>
                                          <p:attrName>style.visibility</p:attrName>
                                        </p:attrNameLst>
                                      </p:cBhvr>
                                      <p:to>
                                        <p:strVal val="visible"/>
                                      </p:to>
                                    </p:set>
                                    <p:animEffect filter="fade" transition="in">
                                      <p:cBhvr>
                                        <p:cTn id="18" dur="1000"/>
                                        <p:tgtEl>
                                          <p:spTgt spid="299">
                                            <p:txEl>
                                              <p:pRg st="2" end="2"/>
                                            </p:txEl>
                                          </p:spTgt>
                                        </p:tgtEl>
                                      </p:cBhvr>
                                    </p:animEffect>
                                  </p:childTnLst>
                                </p:cTn>
                              </p:par>
                            </p:childTnLst>
                          </p:cTn>
                        </p:par>
                        <p:par>
                          <p:cTn id="19" fill="hold">
                            <p:stCondLst>
                              <p:cond delay="3000"/>
                            </p:stCondLst>
                            <p:childTnLst>
                              <p:par>
                                <p:cTn id="20" presetClass="entr" nodeType="afterEffect" presetID="10" grpId="1" fill="hold">
                                  <p:stCondLst>
                                    <p:cond delay="0"/>
                                  </p:stCondLst>
                                  <p:iterate type="el" backwards="0">
                                    <p:tmAbs val="0"/>
                                  </p:iterate>
                                  <p:childTnLst>
                                    <p:set>
                                      <p:cBhvr>
                                        <p:cTn id="21" fill="hold"/>
                                        <p:tgtEl>
                                          <p:spTgt spid="299">
                                            <p:txEl>
                                              <p:pRg st="3" end="3"/>
                                            </p:txEl>
                                          </p:spTgt>
                                        </p:tgtEl>
                                        <p:attrNameLst>
                                          <p:attrName>style.visibility</p:attrName>
                                        </p:attrNameLst>
                                      </p:cBhvr>
                                      <p:to>
                                        <p:strVal val="visible"/>
                                      </p:to>
                                    </p:set>
                                    <p:animEffect filter="fade" transition="in">
                                      <p:cBhvr>
                                        <p:cTn id="22" dur="1000"/>
                                        <p:tgtEl>
                                          <p:spTgt spid="299">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9"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QFT implementation"/>
          <p:cNvSpPr txBox="1"/>
          <p:nvPr>
            <p:ph type="title"/>
          </p:nvPr>
        </p:nvSpPr>
        <p:spPr>
          <a:xfrm>
            <a:off x="1270000" y="838200"/>
            <a:ext cx="21844000" cy="1549400"/>
          </a:xfrm>
          <a:prstGeom prst="rect">
            <a:avLst/>
          </a:prstGeom>
        </p:spPr>
        <p:txBody>
          <a:bodyPr/>
          <a:lstStyle>
            <a:lvl1pPr>
              <a:defRPr spc="-249" sz="8300"/>
            </a:lvl1pPr>
          </a:lstStyle>
          <a:p>
            <a:pPr/>
            <a:r>
              <a:t>QFT implementation</a:t>
            </a:r>
          </a:p>
        </p:txBody>
      </p:sp>
      <p:sp>
        <p:nvSpPr>
          <p:cNvPr id="302" name="Needed operators:…"/>
          <p:cNvSpPr txBox="1"/>
          <p:nvPr>
            <p:ph type="body" idx="1"/>
          </p:nvPr>
        </p:nvSpPr>
        <p:spPr>
          <a:xfrm>
            <a:off x="1270000" y="2601917"/>
            <a:ext cx="21844000" cy="10376057"/>
          </a:xfrm>
          <a:prstGeom prst="rect">
            <a:avLst/>
          </a:prstGeom>
        </p:spPr>
        <p:txBody>
          <a:bodyPr/>
          <a:lstStyle/>
          <a:p>
            <a:pPr marL="547158" indent="-547158">
              <a:defRPr sz="4700"/>
            </a:pPr>
            <a:r>
              <a:t>Needed operators:</a:t>
            </a:r>
          </a:p>
          <a:p>
            <a:pPr lvl="1" marL="1105958" indent="-547158">
              <a:defRPr sz="4700"/>
            </a:pPr>
            <a:r>
              <a:t>H-Gate</a:t>
            </a:r>
          </a:p>
          <a:p>
            <a:pPr lvl="1" marL="1105958" indent="-547158">
              <a:defRPr sz="4700"/>
            </a:pPr>
          </a:p>
          <a:p>
            <a:pPr lvl="1" marL="1105958" indent="-547158">
              <a:defRPr sz="4700"/>
            </a:pPr>
            <a:r>
              <a:t>Controlled Phase Gate</a:t>
            </a:r>
          </a:p>
          <a:p>
            <a:pPr lvl="1" marL="1105958" indent="-547158">
              <a:defRPr sz="4700"/>
            </a:pPr>
          </a:p>
          <a:p>
            <a:pPr lvl="1" marL="1105958" indent="-547158">
              <a:defRPr sz="4700"/>
            </a:pPr>
          </a:p>
          <a:p>
            <a:pPr lvl="1" marL="1105958" indent="-547158">
              <a:defRPr sz="4700"/>
            </a:pPr>
            <a:r>
              <a:t>SWAP Gate</a:t>
            </a:r>
          </a:p>
        </p:txBody>
      </p:sp>
      <p:pic>
        <p:nvPicPr>
          <p:cNvPr id="303" name="Image" descr="Image"/>
          <p:cNvPicPr>
            <a:picLocks noChangeAspect="1"/>
          </p:cNvPicPr>
          <p:nvPr/>
        </p:nvPicPr>
        <p:blipFill>
          <a:blip r:embed="rId2">
            <a:extLst/>
          </a:blip>
          <a:stretch>
            <a:fillRect/>
          </a:stretch>
        </p:blipFill>
        <p:spPr>
          <a:xfrm>
            <a:off x="2293203" y="4462852"/>
            <a:ext cx="2721636" cy="1330306"/>
          </a:xfrm>
          <a:prstGeom prst="rect">
            <a:avLst/>
          </a:prstGeom>
          <a:ln w="12700">
            <a:miter lim="400000"/>
          </a:ln>
        </p:spPr>
      </p:pic>
      <p:pic>
        <p:nvPicPr>
          <p:cNvPr id="304" name="Image" descr="Image"/>
          <p:cNvPicPr>
            <a:picLocks noChangeAspect="1"/>
          </p:cNvPicPr>
          <p:nvPr/>
        </p:nvPicPr>
        <p:blipFill>
          <a:blip r:embed="rId3">
            <a:extLst/>
          </a:blip>
          <a:stretch>
            <a:fillRect/>
          </a:stretch>
        </p:blipFill>
        <p:spPr>
          <a:xfrm>
            <a:off x="1929699" y="6795121"/>
            <a:ext cx="3448644" cy="1597267"/>
          </a:xfrm>
          <a:prstGeom prst="rect">
            <a:avLst/>
          </a:prstGeom>
          <a:ln w="12700">
            <a:miter lim="400000"/>
          </a:ln>
        </p:spPr>
      </p:pic>
      <p:pic>
        <p:nvPicPr>
          <p:cNvPr id="305" name="Image" descr="Image"/>
          <p:cNvPicPr>
            <a:picLocks noChangeAspect="1"/>
          </p:cNvPicPr>
          <p:nvPr/>
        </p:nvPicPr>
        <p:blipFill>
          <a:blip r:embed="rId4">
            <a:extLst/>
          </a:blip>
          <a:stretch>
            <a:fillRect/>
          </a:stretch>
        </p:blipFill>
        <p:spPr>
          <a:xfrm>
            <a:off x="2416597" y="10076143"/>
            <a:ext cx="2474848" cy="181054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0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04"/>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3" grpId="2"/>
      <p:bldP build="whole" bldLvl="1" animBg="1" rev="0" advAuto="0" spid="302" grpId="1"/>
      <p:bldP build="whole" bldLvl="1" animBg="1" rev="0" advAuto="0" spid="304" grpId="3"/>
      <p:bldP build="whole" bldLvl="1" animBg="1" rev="0" advAuto="0" spid="305" grpId="4"/>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Performs a phase rotation if both qubits are in the state"/>
          <p:cNvSpPr txBox="1"/>
          <p:nvPr>
            <p:ph type="body" idx="1"/>
          </p:nvPr>
        </p:nvSpPr>
        <p:spPr>
          <a:xfrm>
            <a:off x="1270000" y="2601917"/>
            <a:ext cx="21062130" cy="10376057"/>
          </a:xfrm>
          <a:prstGeom prst="rect">
            <a:avLst/>
          </a:prstGeom>
        </p:spPr>
        <p:txBody>
          <a:bodyPr/>
          <a:lstStyle/>
          <a:p>
            <a:pPr lvl="1" marL="1105958" indent="-547158">
              <a:defRPr sz="4700"/>
            </a:pPr>
            <a:r>
              <a:t>Performs a phase rotation if both qubits are in the state </a:t>
            </a:r>
            <a14:m>
              <m:oMath>
                <m:r>
                  <a:rPr xmlns:a="http://schemas.openxmlformats.org/drawingml/2006/main" sz="6500" i="1">
                    <a:solidFill>
                      <a:srgbClr val="000000"/>
                    </a:solidFill>
                    <a:latin typeface="Cambria Math" panose="02040503050406030204" pitchFamily="18" charset="0"/>
                  </a:rPr>
                  <m:t>|</m:t>
                </m:r>
                <m:r>
                  <a:rPr xmlns:a="http://schemas.openxmlformats.org/drawingml/2006/main" sz="6500" i="1">
                    <a:solidFill>
                      <a:srgbClr val="000000"/>
                    </a:solidFill>
                    <a:latin typeface="Cambria Math" panose="02040503050406030204" pitchFamily="18" charset="0"/>
                  </a:rPr>
                  <m:t>11</m:t>
                </m:r>
                <m:r>
                  <a:rPr xmlns:a="http://schemas.openxmlformats.org/drawingml/2006/main" sz="6500" i="1">
                    <a:solidFill>
                      <a:srgbClr val="000000"/>
                    </a:solidFill>
                    <a:latin typeface="Cambria Math" panose="02040503050406030204" pitchFamily="18" charset="0"/>
                  </a:rPr>
                  <m:t>⟩</m:t>
                </m:r>
              </m:oMath>
            </a14:m>
          </a:p>
          <a:p>
            <a:pPr lvl="1" marL="0" indent="457200">
              <a:buClrTx/>
              <a:buSzTx/>
              <a:buNone/>
              <a:defRPr sz="4700"/>
            </a:pPr>
            <a14:m>
              <m:oMathPara>
                <m:oMathParaPr>
                  <m:jc m:val="left"/>
                </m:oMathParaPr>
                <m:oMath>
                  <m:sSub>
                    <m:e>
                      <m:r>
                        <a:rPr xmlns:a="http://schemas.openxmlformats.org/drawingml/2006/main" sz="5750" i="1">
                          <a:solidFill>
                            <a:srgbClr val="000000"/>
                          </a:solidFill>
                          <a:latin typeface="Cambria Math" panose="02040503050406030204" pitchFamily="18" charset="0"/>
                        </a:rPr>
                        <m:t>C</m:t>
                      </m:r>
                    </m:e>
                    <m:sub>
                      <m:r>
                        <a:rPr xmlns:a="http://schemas.openxmlformats.org/drawingml/2006/main" sz="5750" i="1">
                          <a:solidFill>
                            <a:srgbClr val="000000"/>
                          </a:solidFill>
                          <a:latin typeface="Cambria Math" panose="02040503050406030204" pitchFamily="18" charset="0"/>
                        </a:rPr>
                        <m:t>p</m:t>
                      </m:r>
                    </m:sub>
                  </m:sSub>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λ</m:t>
                  </m:r>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m:t>
                  </m:r>
                  <m:d>
                    <m:dPr>
                      <m:ctrlPr>
                        <a:rPr xmlns:a="http://schemas.openxmlformats.org/drawingml/2006/main" sz="5750" i="1">
                          <a:solidFill>
                            <a:srgbClr val="000000"/>
                          </a:solidFill>
                          <a:latin typeface="Cambria Math" panose="02040503050406030204" pitchFamily="18" charset="0"/>
                        </a:rPr>
                      </m:ctrlPr>
                    </m:dPr>
                    <m:e>
                      <m:m>
                        <m:mPr>
                          <m:ctrlPr>
                            <a:rPr xmlns:a="http://schemas.openxmlformats.org/drawingml/2006/main" sz="5750" i="1">
                              <a:solidFill>
                                <a:srgbClr val="000000"/>
                              </a:solidFill>
                              <a:latin typeface="Cambria Math" panose="02040503050406030204" pitchFamily="18" charset="0"/>
                            </a:rPr>
                          </m:ctrlPr>
                          <m:baseJc m:val="center"/>
                          <m:plcHide m:val="on"/>
                          <m:mcs>
                            <m:mc>
                              <m:mcPr>
                                <m:count m:val="4"/>
                                <m:mcJc m:val="center"/>
                              </m:mcPr>
                            </m:mc>
                          </m:mcs>
                        </m:mPr>
                        <m:mr>
                          <m:e>
                            <m:r>
                              <a:rPr xmlns:a="http://schemas.openxmlformats.org/drawingml/2006/main" sz="5750" i="1">
                                <a:solidFill>
                                  <a:srgbClr val="000000"/>
                                </a:solidFill>
                                <a:latin typeface="Cambria Math" panose="02040503050406030204" pitchFamily="18" charset="0"/>
                              </a:rPr>
                              <m:t>1</m:t>
                            </m:r>
                          </m:e>
                          <m:e>
                            <m:r>
                              <a:rPr xmlns:a="http://schemas.openxmlformats.org/drawingml/2006/main" sz="5750" i="1">
                                <a:solidFill>
                                  <a:srgbClr val="000000"/>
                                </a:solidFill>
                                <a:latin typeface="Cambria Math" panose="02040503050406030204" pitchFamily="18" charset="0"/>
                              </a:rPr>
                              <m:t>0</m:t>
                            </m:r>
                          </m:e>
                          <m:e>
                            <m:r>
                              <a:rPr xmlns:a="http://schemas.openxmlformats.org/drawingml/2006/main" sz="5750" i="1">
                                <a:solidFill>
                                  <a:srgbClr val="000000"/>
                                </a:solidFill>
                                <a:latin typeface="Cambria Math" panose="02040503050406030204" pitchFamily="18" charset="0"/>
                              </a:rPr>
                              <m:t>0</m:t>
                            </m:r>
                          </m:e>
                          <m:e>
                            <m:r>
                              <a:rPr xmlns:a="http://schemas.openxmlformats.org/drawingml/2006/main" sz="5750" i="1">
                                <a:solidFill>
                                  <a:srgbClr val="000000"/>
                                </a:solidFill>
                                <a:latin typeface="Cambria Math" panose="02040503050406030204" pitchFamily="18" charset="0"/>
                              </a:rPr>
                              <m:t>0</m:t>
                            </m:r>
                          </m:e>
                        </m:mr>
                        <m:mr>
                          <m:e>
                            <m:r>
                              <a:rPr xmlns:a="http://schemas.openxmlformats.org/drawingml/2006/main" sz="5750" i="1">
                                <a:solidFill>
                                  <a:srgbClr val="000000"/>
                                </a:solidFill>
                                <a:latin typeface="Cambria Math" panose="02040503050406030204" pitchFamily="18" charset="0"/>
                              </a:rPr>
                              <m:t>0</m:t>
                            </m:r>
                          </m:e>
                          <m:e>
                            <m:r>
                              <a:rPr xmlns:a="http://schemas.openxmlformats.org/drawingml/2006/main" sz="5750" i="1">
                                <a:solidFill>
                                  <a:srgbClr val="000000"/>
                                </a:solidFill>
                                <a:latin typeface="Cambria Math" panose="02040503050406030204" pitchFamily="18" charset="0"/>
                              </a:rPr>
                              <m:t>1</m:t>
                            </m:r>
                          </m:e>
                          <m:e>
                            <m:r>
                              <a:rPr xmlns:a="http://schemas.openxmlformats.org/drawingml/2006/main" sz="5750" i="1">
                                <a:solidFill>
                                  <a:srgbClr val="000000"/>
                                </a:solidFill>
                                <a:latin typeface="Cambria Math" panose="02040503050406030204" pitchFamily="18" charset="0"/>
                              </a:rPr>
                              <m:t>0</m:t>
                            </m:r>
                          </m:e>
                          <m:e>
                            <m:r>
                              <a:rPr xmlns:a="http://schemas.openxmlformats.org/drawingml/2006/main" sz="5750" i="1">
                                <a:solidFill>
                                  <a:srgbClr val="000000"/>
                                </a:solidFill>
                                <a:latin typeface="Cambria Math" panose="02040503050406030204" pitchFamily="18" charset="0"/>
                              </a:rPr>
                              <m:t>0</m:t>
                            </m:r>
                          </m:e>
                        </m:mr>
                        <m:mr>
                          <m:e>
                            <m:r>
                              <a:rPr xmlns:a="http://schemas.openxmlformats.org/drawingml/2006/main" sz="5750" i="1">
                                <a:solidFill>
                                  <a:srgbClr val="000000"/>
                                </a:solidFill>
                                <a:latin typeface="Cambria Math" panose="02040503050406030204" pitchFamily="18" charset="0"/>
                              </a:rPr>
                              <m:t>0</m:t>
                            </m:r>
                          </m:e>
                          <m:e>
                            <m:r>
                              <a:rPr xmlns:a="http://schemas.openxmlformats.org/drawingml/2006/main" sz="5750" i="1">
                                <a:solidFill>
                                  <a:srgbClr val="000000"/>
                                </a:solidFill>
                                <a:latin typeface="Cambria Math" panose="02040503050406030204" pitchFamily="18" charset="0"/>
                              </a:rPr>
                              <m:t>0</m:t>
                            </m:r>
                          </m:e>
                          <m:e>
                            <m:r>
                              <a:rPr xmlns:a="http://schemas.openxmlformats.org/drawingml/2006/main" sz="5750" i="1">
                                <a:solidFill>
                                  <a:srgbClr val="000000"/>
                                </a:solidFill>
                                <a:latin typeface="Cambria Math" panose="02040503050406030204" pitchFamily="18" charset="0"/>
                              </a:rPr>
                              <m:t>1</m:t>
                            </m:r>
                          </m:e>
                          <m:e>
                            <m:r>
                              <a:rPr xmlns:a="http://schemas.openxmlformats.org/drawingml/2006/main" sz="5750" i="1">
                                <a:solidFill>
                                  <a:srgbClr val="000000"/>
                                </a:solidFill>
                                <a:latin typeface="Cambria Math" panose="02040503050406030204" pitchFamily="18" charset="0"/>
                              </a:rPr>
                              <m:t>0</m:t>
                            </m:r>
                          </m:e>
                        </m:mr>
                        <m:mr>
                          <m:e>
                            <m:r>
                              <a:rPr xmlns:a="http://schemas.openxmlformats.org/drawingml/2006/main" sz="5750" i="1">
                                <a:solidFill>
                                  <a:srgbClr val="000000"/>
                                </a:solidFill>
                                <a:latin typeface="Cambria Math" panose="02040503050406030204" pitchFamily="18" charset="0"/>
                              </a:rPr>
                              <m:t>0</m:t>
                            </m:r>
                          </m:e>
                          <m:e>
                            <m:r>
                              <a:rPr xmlns:a="http://schemas.openxmlformats.org/drawingml/2006/main" sz="5750" i="1">
                                <a:solidFill>
                                  <a:srgbClr val="000000"/>
                                </a:solidFill>
                                <a:latin typeface="Cambria Math" panose="02040503050406030204" pitchFamily="18" charset="0"/>
                              </a:rPr>
                              <m:t>0</m:t>
                            </m:r>
                          </m:e>
                          <m:e>
                            <m:r>
                              <a:rPr xmlns:a="http://schemas.openxmlformats.org/drawingml/2006/main" sz="5750" i="1">
                                <a:solidFill>
                                  <a:srgbClr val="000000"/>
                                </a:solidFill>
                                <a:latin typeface="Cambria Math" panose="02040503050406030204" pitchFamily="18" charset="0"/>
                              </a:rPr>
                              <m:t>0</m:t>
                            </m:r>
                          </m:e>
                          <m:e>
                            <m:sSup>
                              <m:e>
                                <m:argPr>
                                  <m:scrLvl m:val="0"/>
                                </m:argPr>
                                <m:r>
                                  <a:rPr xmlns:a="http://schemas.openxmlformats.org/drawingml/2006/main" sz="5750" i="1">
                                    <a:solidFill>
                                      <a:srgbClr val="000000"/>
                                    </a:solidFill>
                                    <a:latin typeface="Cambria Math" panose="02040503050406030204" pitchFamily="18" charset="0"/>
                                  </a:rPr>
                                  <m:t>e</m:t>
                                </m:r>
                              </m:e>
                              <m:sup>
                                <m:argPr>
                                  <m:scrLvl m:val="0"/>
                                </m:argPr>
                                <m:r>
                                  <a:rPr xmlns:a="http://schemas.openxmlformats.org/drawingml/2006/main" sz="5750" i="1">
                                    <a:solidFill>
                                      <a:srgbClr val="000000"/>
                                    </a:solidFill>
                                    <a:latin typeface="Cambria Math" panose="02040503050406030204" pitchFamily="18" charset="0"/>
                                  </a:rPr>
                                  <m:t>i</m:t>
                                </m:r>
                                <m:r>
                                  <a:rPr xmlns:a="http://schemas.openxmlformats.org/drawingml/2006/main" sz="5750" i="1">
                                    <a:solidFill>
                                      <a:srgbClr val="000000"/>
                                    </a:solidFill>
                                    <a:latin typeface="Cambria Math" panose="02040503050406030204" pitchFamily="18" charset="0"/>
                                  </a:rPr>
                                  <m:t>λ</m:t>
                                </m:r>
                              </m:sup>
                            </m:sSup>
                          </m:e>
                        </m:mr>
                      </m:m>
                    </m:e>
                  </m:d>
                </m:oMath>
              </m:oMathPara>
            </a14:m>
          </a:p>
        </p:txBody>
      </p:sp>
      <p:sp>
        <p:nvSpPr>
          <p:cNvPr id="308" name="Controlled Phase Gate in two-qubit system"/>
          <p:cNvSpPr txBox="1"/>
          <p:nvPr>
            <p:ph type="title"/>
          </p:nvPr>
        </p:nvSpPr>
        <p:spPr>
          <a:xfrm>
            <a:off x="1270000" y="838200"/>
            <a:ext cx="21844000" cy="1549400"/>
          </a:xfrm>
          <a:prstGeom prst="rect">
            <a:avLst/>
          </a:prstGeom>
        </p:spPr>
        <p:txBody>
          <a:bodyPr/>
          <a:lstStyle>
            <a:lvl1pPr>
              <a:defRPr spc="-249" sz="8300"/>
            </a:lvl1pPr>
          </a:lstStyle>
          <a:p>
            <a:pPr/>
            <a:r>
              <a:t>Controlled Phase Gate in two-qubit system</a:t>
            </a:r>
          </a:p>
        </p:txBody>
      </p:sp>
      <p:sp>
        <p:nvSpPr>
          <p:cNvPr id="309" name="Demo"/>
          <p:cNvSpPr txBox="1"/>
          <p:nvPr/>
        </p:nvSpPr>
        <p:spPr>
          <a:xfrm>
            <a:off x="15831969" y="10661439"/>
            <a:ext cx="4139083" cy="2055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2438338">
              <a:lnSpc>
                <a:spcPct val="90000"/>
              </a:lnSpc>
              <a:spcBef>
                <a:spcPts val="10000"/>
              </a:spcBef>
              <a:defRPr spc="-348" sz="11600" u="sng">
                <a:gradFill flip="none" rotWithShape="1">
                  <a:gsLst>
                    <a:gs pos="0">
                      <a:srgbClr val="1E98FD"/>
                    </a:gs>
                    <a:gs pos="100000">
                      <a:srgbClr val="FF00F7"/>
                    </a:gs>
                  </a:gsLst>
                  <a:lin ang="3960000" scaled="0"/>
                </a:gradFill>
                <a:latin typeface="+mn-lt"/>
                <a:ea typeface="+mn-ea"/>
                <a:cs typeface="+mn-cs"/>
                <a:sym typeface="Graphik Semibold"/>
                <a:hlinkClick r:id="rId3" invalidUrl="" action="" tgtFrame="" tooltip="" history="1" highlightClick="0" endSnd="0"/>
              </a:defRPr>
            </a:lvl1pPr>
          </a:lstStyle>
          <a:p>
            <a:pPr>
              <a:defRPr u="none"/>
            </a:pPr>
            <a:r>
              <a:rPr u="sng">
                <a:hlinkClick r:id="rId3" invalidUrl="" action="" tgtFrame="" tooltip="" history="1" highlightClick="0" endSnd="0"/>
              </a:rPr>
              <a:t>Demo</a:t>
            </a:r>
          </a:p>
        </p:txBody>
      </p:sp>
      <p:pic>
        <p:nvPicPr>
          <p:cNvPr id="310" name="Image" descr="Image"/>
          <p:cNvPicPr>
            <a:picLocks noChangeAspect="1"/>
          </p:cNvPicPr>
          <p:nvPr/>
        </p:nvPicPr>
        <p:blipFill>
          <a:blip r:embed="rId4">
            <a:extLst/>
          </a:blip>
          <a:stretch>
            <a:fillRect/>
          </a:stretch>
        </p:blipFill>
        <p:spPr>
          <a:xfrm>
            <a:off x="16290084" y="4684653"/>
            <a:ext cx="4710338" cy="2181631"/>
          </a:xfrm>
          <a:prstGeom prst="rect">
            <a:avLst/>
          </a:prstGeom>
          <a:ln w="12700">
            <a:miter lim="400000"/>
          </a:ln>
        </p:spPr>
      </p:pic>
      <p:sp>
        <p:nvSpPr>
          <p:cNvPr id="311" name="Source"/>
          <p:cNvSpPr txBox="1"/>
          <p:nvPr/>
        </p:nvSpPr>
        <p:spPr>
          <a:xfrm>
            <a:off x="20052693" y="11256971"/>
            <a:ext cx="3294432" cy="1399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pc="-231" sz="7700" u="sng">
                <a:gradFill flip="none" rotWithShape="1">
                  <a:gsLst>
                    <a:gs pos="0">
                      <a:srgbClr val="FF00D8"/>
                    </a:gs>
                    <a:gs pos="100000">
                      <a:srgbClr val="FF542E"/>
                    </a:gs>
                  </a:gsLst>
                  <a:lin ang="3960000" scaled="0"/>
                </a:gradFill>
                <a:latin typeface="+mn-lt"/>
                <a:ea typeface="+mn-ea"/>
                <a:cs typeface="+mn-cs"/>
                <a:sym typeface="Graphik Semibold"/>
                <a:hlinkClick r:id="rId5" invalidUrl="" action="" tgtFrame="" tooltip="" history="1" highlightClick="0" endSnd="0"/>
              </a:defRPr>
            </a:lvl1pPr>
          </a:lstStyle>
          <a:p>
            <a:pPr>
              <a:defRPr u="none"/>
            </a:pPr>
            <a:r>
              <a:rPr u="sng">
                <a:hlinkClick r:id="rId5" invalidUrl="" action="" tgtFrame="" tooltip="" history="1" highlightClick="0" endSnd="0"/>
              </a:rPr>
              <a:t>Source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07">
                                            <p:bg/>
                                          </p:spTgt>
                                        </p:tgtEl>
                                        <p:attrNameLst>
                                          <p:attrName>style.visibility</p:attrName>
                                        </p:attrNameLst>
                                      </p:cBhvr>
                                      <p:to>
                                        <p:strVal val="visible"/>
                                      </p:to>
                                    </p:set>
                                    <p:animEffect filter="fade" transition="in">
                                      <p:cBhvr>
                                        <p:cTn id="7" dur="1000"/>
                                        <p:tgtEl>
                                          <p:spTgt spid="307">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307">
                                            <p:txEl>
                                              <p:pRg st="0" end="0"/>
                                            </p:txEl>
                                          </p:spTgt>
                                        </p:tgtEl>
                                        <p:attrNameLst>
                                          <p:attrName>style.visibility</p:attrName>
                                        </p:attrNameLst>
                                      </p:cBhvr>
                                      <p:to>
                                        <p:strVal val="visible"/>
                                      </p:to>
                                    </p:set>
                                    <p:animEffect filter="fade" transition="in">
                                      <p:cBhvr>
                                        <p:cTn id="10" dur="1000"/>
                                        <p:tgtEl>
                                          <p:spTgt spid="30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307">
                                            <p:txEl>
                                              <p:pRg st="1" end="1"/>
                                            </p:txEl>
                                          </p:spTgt>
                                        </p:tgtEl>
                                        <p:attrNameLst>
                                          <p:attrName>style.visibility</p:attrName>
                                        </p:attrNameLst>
                                      </p:cBhvr>
                                      <p:to>
                                        <p:strVal val="visible"/>
                                      </p:to>
                                    </p:set>
                                    <p:animEffect filter="fade" transition="in">
                                      <p:cBhvr>
                                        <p:cTn id="15" dur="1000"/>
                                        <p:tgtEl>
                                          <p:spTgt spid="30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307">
                                            <p:txEl>
                                              <p:pRg st="2" end="2"/>
                                            </p:txEl>
                                          </p:spTgt>
                                        </p:tgtEl>
                                        <p:attrNameLst>
                                          <p:attrName>style.visibility</p:attrName>
                                        </p:attrNameLst>
                                      </p:cBhvr>
                                      <p:to>
                                        <p:strVal val="visible"/>
                                      </p:to>
                                    </p:set>
                                    <p:animEffect filter="fade" transition="in">
                                      <p:cBhvr>
                                        <p:cTn id="20" dur="1000"/>
                                        <p:tgtEl>
                                          <p:spTgt spid="307">
                                            <p:txEl>
                                              <p:pRg st="2" end="2"/>
                                            </p:txEl>
                                          </p:spTgt>
                                        </p:tgtEl>
                                      </p:cBhvr>
                                    </p:animEffect>
                                  </p:childTnLst>
                                </p:cTn>
                              </p:par>
                            </p:childTnLst>
                          </p:cTn>
                        </p:par>
                        <p:par>
                          <p:cTn id="21" fill="hold">
                            <p:stCondLst>
                              <p:cond delay="1000"/>
                            </p:stCondLst>
                            <p:childTnLst>
                              <p:par>
                                <p:cTn id="22" presetClass="entr" nodeType="afterEffect" presetID="10" grpId="2" fill="hold">
                                  <p:stCondLst>
                                    <p:cond delay="0"/>
                                  </p:stCondLst>
                                  <p:iterate type="el" backwards="0">
                                    <p:tmAbs val="0"/>
                                  </p:iterate>
                                  <p:childTnLst>
                                    <p:set>
                                      <p:cBhvr>
                                        <p:cTn id="23" fill="hold"/>
                                        <p:tgtEl>
                                          <p:spTgt spid="309"/>
                                        </p:tgtEl>
                                        <p:attrNameLst>
                                          <p:attrName>style.visibility</p:attrName>
                                        </p:attrNameLst>
                                      </p:cBhvr>
                                      <p:to>
                                        <p:strVal val="visible"/>
                                      </p:to>
                                    </p:set>
                                    <p:animEffect filter="fade" transition="in">
                                      <p:cBhvr>
                                        <p:cTn id="24" dur="1000"/>
                                        <p:tgtEl>
                                          <p:spTgt spid="309"/>
                                        </p:tgtEl>
                                      </p:cBhvr>
                                    </p:animEffect>
                                  </p:childTnLst>
                                </p:cTn>
                              </p:par>
                            </p:childTnLst>
                          </p:cTn>
                        </p:par>
                        <p:par>
                          <p:cTn id="25" fill="hold">
                            <p:stCondLst>
                              <p:cond delay="2000"/>
                            </p:stCondLst>
                            <p:childTnLst>
                              <p:par>
                                <p:cTn id="26" presetClass="entr" nodeType="afterEffect" presetID="10" grpId="3" fill="hold">
                                  <p:stCondLst>
                                    <p:cond delay="0"/>
                                  </p:stCondLst>
                                  <p:iterate type="el" backwards="0">
                                    <p:tmAbs val="0"/>
                                  </p:iterate>
                                  <p:childTnLst>
                                    <p:set>
                                      <p:cBhvr>
                                        <p:cTn id="27" fill="hold"/>
                                        <p:tgtEl>
                                          <p:spTgt spid="311"/>
                                        </p:tgtEl>
                                        <p:attrNameLst>
                                          <p:attrName>style.visibility</p:attrName>
                                        </p:attrNameLst>
                                      </p:cBhvr>
                                      <p:to>
                                        <p:strVal val="visible"/>
                                      </p:to>
                                    </p:set>
                                    <p:animEffect filter="fade" transition="in">
                                      <p:cBhvr>
                                        <p:cTn id="28" dur="10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07" grpId="1"/>
      <p:bldP build="whole" bldLvl="1" animBg="1" rev="0" advAuto="0" spid="311" grpId="3"/>
      <p:bldP build="whole" bldLvl="1" animBg="1" rev="0" advAuto="0" spid="309" grpId="2"/>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QFT Demos"/>
          <p:cNvSpPr txBox="1"/>
          <p:nvPr>
            <p:ph type="title"/>
          </p:nvPr>
        </p:nvSpPr>
        <p:spPr>
          <a:xfrm>
            <a:off x="1270000" y="838200"/>
            <a:ext cx="21844000" cy="1549400"/>
          </a:xfrm>
          <a:prstGeom prst="rect">
            <a:avLst/>
          </a:prstGeom>
        </p:spPr>
        <p:txBody>
          <a:bodyPr/>
          <a:lstStyle>
            <a:lvl1pPr>
              <a:defRPr spc="-249" sz="8300"/>
            </a:lvl1pPr>
          </a:lstStyle>
          <a:p>
            <a:pPr/>
            <a:r>
              <a:t>QFT Demos</a:t>
            </a:r>
          </a:p>
        </p:txBody>
      </p:sp>
      <p:sp>
        <p:nvSpPr>
          <p:cNvPr id="316" name="QFT Example for 1-qubit system…"/>
          <p:cNvSpPr txBox="1"/>
          <p:nvPr>
            <p:ph type="body" idx="1"/>
          </p:nvPr>
        </p:nvSpPr>
        <p:spPr>
          <a:xfrm>
            <a:off x="1270000" y="2601917"/>
            <a:ext cx="21844000" cy="10376057"/>
          </a:xfrm>
          <a:prstGeom prst="rect">
            <a:avLst/>
          </a:prstGeom>
        </p:spPr>
        <p:txBody>
          <a:bodyPr/>
          <a:lstStyle/>
          <a:p>
            <a:pPr marL="547158" indent="-547158">
              <a:defRPr sz="4700"/>
            </a:pPr>
            <a:r>
              <a:t>QFT Example for 1-qubit system</a:t>
            </a:r>
          </a:p>
          <a:p>
            <a:pPr marL="547158" indent="-547158">
              <a:defRPr sz="4700"/>
            </a:pPr>
          </a:p>
          <a:p>
            <a:pPr marL="547158" indent="-547158">
              <a:defRPr sz="4700"/>
            </a:pPr>
            <a:r>
              <a:t>QFT Example for 2-qubit system</a:t>
            </a:r>
          </a:p>
        </p:txBody>
      </p:sp>
      <p:sp>
        <p:nvSpPr>
          <p:cNvPr id="317" name="Demo"/>
          <p:cNvSpPr txBox="1"/>
          <p:nvPr/>
        </p:nvSpPr>
        <p:spPr>
          <a:xfrm>
            <a:off x="9901432" y="11475470"/>
            <a:ext cx="3618637" cy="17905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2438338">
              <a:lnSpc>
                <a:spcPct val="90000"/>
              </a:lnSpc>
              <a:spcBef>
                <a:spcPts val="10000"/>
              </a:spcBef>
              <a:defRPr spc="-303" sz="10100" u="sng">
                <a:gradFill flip="none" rotWithShape="1">
                  <a:gsLst>
                    <a:gs pos="0">
                      <a:srgbClr val="1E98FD"/>
                    </a:gs>
                    <a:gs pos="100000">
                      <a:srgbClr val="FF00F7"/>
                    </a:gs>
                  </a:gsLst>
                  <a:lin ang="3960000" scaled="0"/>
                </a:gradFill>
                <a:latin typeface="+mn-lt"/>
                <a:ea typeface="+mn-ea"/>
                <a:cs typeface="+mn-cs"/>
                <a:sym typeface="Graphik Semibold"/>
                <a:hlinkClick r:id="rId3" invalidUrl="" action="" tgtFrame="" tooltip="" history="1" highlightClick="0" endSnd="0"/>
              </a:defRPr>
            </a:lvl1pPr>
          </a:lstStyle>
          <a:p>
            <a:pPr>
              <a:defRPr u="none"/>
            </a:pPr>
            <a:r>
              <a:rPr u="sng">
                <a:hlinkClick r:id="rId3" invalidUrl="" action="" tgtFrame="" tooltip="" history="1" highlightClick="0" endSnd="0"/>
              </a:rPr>
              <a:t>Demo</a:t>
            </a:r>
          </a:p>
        </p:txBody>
      </p:sp>
      <p:sp>
        <p:nvSpPr>
          <p:cNvPr id="318" name="Source"/>
          <p:cNvSpPr txBox="1"/>
          <p:nvPr/>
        </p:nvSpPr>
        <p:spPr>
          <a:xfrm>
            <a:off x="11344910" y="2354875"/>
            <a:ext cx="3294432" cy="1399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pc="-231" sz="7700" u="sng">
                <a:gradFill flip="none" rotWithShape="1">
                  <a:gsLst>
                    <a:gs pos="0">
                      <a:srgbClr val="FF00D8"/>
                    </a:gs>
                    <a:gs pos="100000">
                      <a:srgbClr val="FF542E"/>
                    </a:gs>
                  </a:gsLst>
                  <a:lin ang="3960000" scaled="0"/>
                </a:gradFill>
                <a:latin typeface="+mn-lt"/>
                <a:ea typeface="+mn-ea"/>
                <a:cs typeface="+mn-cs"/>
                <a:sym typeface="Graphik Semibold"/>
                <a:hlinkClick r:id="rId4" invalidUrl="" action="" tgtFrame="" tooltip="" history="1" highlightClick="0" endSnd="0"/>
              </a:defRPr>
            </a:lvl1pPr>
          </a:lstStyle>
          <a:p>
            <a:pPr>
              <a:defRPr u="none"/>
            </a:pPr>
            <a:r>
              <a:rPr u="sng">
                <a:hlinkClick r:id="rId4" invalidUrl="" action="" tgtFrame="" tooltip="" history="1" highlightClick="0" endSnd="0"/>
              </a:rPr>
              <a:t>Source</a:t>
            </a:r>
          </a:p>
        </p:txBody>
      </p:sp>
      <p:sp>
        <p:nvSpPr>
          <p:cNvPr id="319" name="Source"/>
          <p:cNvSpPr txBox="1"/>
          <p:nvPr/>
        </p:nvSpPr>
        <p:spPr>
          <a:xfrm>
            <a:off x="11344910" y="4417113"/>
            <a:ext cx="3294432" cy="1399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pc="-231" sz="7700" u="sng">
                <a:gradFill flip="none" rotWithShape="1">
                  <a:gsLst>
                    <a:gs pos="0">
                      <a:srgbClr val="FF00D8"/>
                    </a:gs>
                    <a:gs pos="100000">
                      <a:srgbClr val="FF542E"/>
                    </a:gs>
                  </a:gsLst>
                  <a:lin ang="3960000" scaled="0"/>
                </a:gradFill>
                <a:latin typeface="+mn-lt"/>
                <a:ea typeface="+mn-ea"/>
                <a:cs typeface="+mn-cs"/>
                <a:sym typeface="Graphik Semibold"/>
                <a:hlinkClick r:id="rId5" invalidUrl="" action="" tgtFrame="" tooltip="" history="1" highlightClick="0" endSnd="0"/>
              </a:defRPr>
            </a:lvl1pPr>
          </a:lstStyle>
          <a:p>
            <a:pPr>
              <a:defRPr u="none"/>
            </a:pPr>
            <a:r>
              <a:rPr u="sng">
                <a:hlinkClick r:id="rId5" invalidUrl="" action="" tgtFrame="" tooltip="" history="1" highlightClick="0" endSnd="0"/>
              </a:rPr>
              <a:t>Source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16">
                                            <p:bg/>
                                          </p:spTgt>
                                        </p:tgtEl>
                                        <p:attrNameLst>
                                          <p:attrName>style.visibility</p:attrName>
                                        </p:attrNameLst>
                                      </p:cBhvr>
                                      <p:to>
                                        <p:strVal val="visible"/>
                                      </p:to>
                                    </p:set>
                                    <p:animEffect filter="fade" transition="in">
                                      <p:cBhvr>
                                        <p:cTn id="7" dur="1000"/>
                                        <p:tgtEl>
                                          <p:spTgt spid="316">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316">
                                            <p:txEl>
                                              <p:pRg st="0" end="0"/>
                                            </p:txEl>
                                          </p:spTgt>
                                        </p:tgtEl>
                                        <p:attrNameLst>
                                          <p:attrName>style.visibility</p:attrName>
                                        </p:attrNameLst>
                                      </p:cBhvr>
                                      <p:to>
                                        <p:strVal val="visible"/>
                                      </p:to>
                                    </p:set>
                                    <p:animEffect filter="fade" transition="in">
                                      <p:cBhvr>
                                        <p:cTn id="10" dur="1000"/>
                                        <p:tgtEl>
                                          <p:spTgt spid="316">
                                            <p:txEl>
                                              <p:pRg st="0" end="0"/>
                                            </p:txEl>
                                          </p:spTgt>
                                        </p:tgtEl>
                                      </p:cBhvr>
                                    </p:animEffect>
                                  </p:childTnLst>
                                </p:cTn>
                              </p:par>
                            </p:childTnLst>
                          </p:cTn>
                        </p:par>
                        <p:par>
                          <p:cTn id="11" fill="hold">
                            <p:stCondLst>
                              <p:cond delay="1000"/>
                            </p:stCondLst>
                            <p:childTnLst>
                              <p:par>
                                <p:cTn id="12" presetClass="entr" nodeType="afterEffect" presetID="10" grpId="1" fill="hold">
                                  <p:stCondLst>
                                    <p:cond delay="0"/>
                                  </p:stCondLst>
                                  <p:iterate type="el" backwards="0">
                                    <p:tmAbs val="0"/>
                                  </p:iterate>
                                  <p:childTnLst>
                                    <p:set>
                                      <p:cBhvr>
                                        <p:cTn id="13" fill="hold"/>
                                        <p:tgtEl>
                                          <p:spTgt spid="316">
                                            <p:txEl>
                                              <p:pRg st="1" end="1"/>
                                            </p:txEl>
                                          </p:spTgt>
                                        </p:tgtEl>
                                        <p:attrNameLst>
                                          <p:attrName>style.visibility</p:attrName>
                                        </p:attrNameLst>
                                      </p:cBhvr>
                                      <p:to>
                                        <p:strVal val="visible"/>
                                      </p:to>
                                    </p:set>
                                    <p:animEffect filter="fade" transition="in">
                                      <p:cBhvr>
                                        <p:cTn id="14" dur="1000"/>
                                        <p:tgtEl>
                                          <p:spTgt spid="316">
                                            <p:txEl>
                                              <p:pRg st="1" end="1"/>
                                            </p:txEl>
                                          </p:spTgt>
                                        </p:tgtEl>
                                      </p:cBhvr>
                                    </p:animEffect>
                                  </p:childTnLst>
                                </p:cTn>
                              </p:par>
                            </p:childTnLst>
                          </p:cTn>
                        </p:par>
                        <p:par>
                          <p:cTn id="15" fill="hold">
                            <p:stCondLst>
                              <p:cond delay="2000"/>
                            </p:stCondLst>
                            <p:childTnLst>
                              <p:par>
                                <p:cTn id="16" presetClass="entr" nodeType="afterEffect" presetID="10" grpId="1" fill="hold">
                                  <p:stCondLst>
                                    <p:cond delay="0"/>
                                  </p:stCondLst>
                                  <p:iterate type="el" backwards="0">
                                    <p:tmAbs val="0"/>
                                  </p:iterate>
                                  <p:childTnLst>
                                    <p:set>
                                      <p:cBhvr>
                                        <p:cTn id="17" fill="hold"/>
                                        <p:tgtEl>
                                          <p:spTgt spid="316">
                                            <p:txEl>
                                              <p:pRg st="2" end="2"/>
                                            </p:txEl>
                                          </p:spTgt>
                                        </p:tgtEl>
                                        <p:attrNameLst>
                                          <p:attrName>style.visibility</p:attrName>
                                        </p:attrNameLst>
                                      </p:cBhvr>
                                      <p:to>
                                        <p:strVal val="visible"/>
                                      </p:to>
                                    </p:set>
                                    <p:animEffect filter="fade" transition="in">
                                      <p:cBhvr>
                                        <p:cTn id="18" dur="1000"/>
                                        <p:tgtEl>
                                          <p:spTgt spid="316">
                                            <p:txEl>
                                              <p:pRg st="2" end="2"/>
                                            </p:txEl>
                                          </p:spTgt>
                                        </p:tgtEl>
                                      </p:cBhvr>
                                    </p:animEffect>
                                  </p:childTnLst>
                                </p:cTn>
                              </p:par>
                            </p:childTnLst>
                          </p:cTn>
                        </p:par>
                        <p:par>
                          <p:cTn id="19" fill="hold">
                            <p:stCondLst>
                              <p:cond delay="3000"/>
                            </p:stCondLst>
                            <p:childTnLst>
                              <p:par>
                                <p:cTn id="20" presetClass="entr" nodeType="afterEffect" presetID="10" grpId="2" fill="hold">
                                  <p:stCondLst>
                                    <p:cond delay="0"/>
                                  </p:stCondLst>
                                  <p:iterate type="el" backwards="0">
                                    <p:tmAbs val="0"/>
                                  </p:iterate>
                                  <p:childTnLst>
                                    <p:set>
                                      <p:cBhvr>
                                        <p:cTn id="21" fill="hold"/>
                                        <p:tgtEl>
                                          <p:spTgt spid="317"/>
                                        </p:tgtEl>
                                        <p:attrNameLst>
                                          <p:attrName>style.visibility</p:attrName>
                                        </p:attrNameLst>
                                      </p:cBhvr>
                                      <p:to>
                                        <p:strVal val="visible"/>
                                      </p:to>
                                    </p:set>
                                    <p:animEffect filter="fade" transition="in">
                                      <p:cBhvr>
                                        <p:cTn id="22" dur="1000"/>
                                        <p:tgtEl>
                                          <p:spTgt spid="317"/>
                                        </p:tgtEl>
                                      </p:cBhvr>
                                    </p:animEffect>
                                  </p:childTnLst>
                                </p:cTn>
                              </p:par>
                            </p:childTnLst>
                          </p:cTn>
                        </p:par>
                        <p:par>
                          <p:cTn id="23" fill="hold">
                            <p:stCondLst>
                              <p:cond delay="4000"/>
                            </p:stCondLst>
                            <p:childTnLst>
                              <p:par>
                                <p:cTn id="24" presetClass="entr" nodeType="afterEffect" presetSubtype="0" presetID="1" grpId="3" fill="hold">
                                  <p:stCondLst>
                                    <p:cond delay="0"/>
                                  </p:stCondLst>
                                  <p:iterate type="el" backwards="0">
                                    <p:tmAbs val="0"/>
                                  </p:iterate>
                                  <p:childTnLst>
                                    <p:set>
                                      <p:cBhvr>
                                        <p:cTn id="25" fill="hold"/>
                                        <p:tgtEl>
                                          <p:spTgt spid="318"/>
                                        </p:tgtEl>
                                        <p:attrNameLst>
                                          <p:attrName>style.visibility</p:attrName>
                                        </p:attrNameLst>
                                      </p:cBhvr>
                                      <p:to>
                                        <p:strVal val="visible"/>
                                      </p:to>
                                    </p:set>
                                  </p:childTnLst>
                                </p:cTn>
                              </p:par>
                            </p:childTnLst>
                          </p:cTn>
                        </p:par>
                        <p:par>
                          <p:cTn id="26" fill="hold">
                            <p:stCondLst>
                              <p:cond delay="4000"/>
                            </p:stCondLst>
                            <p:childTnLst>
                              <p:par>
                                <p:cTn id="27" presetClass="entr" nodeType="afterEffect" presetSubtype="0" presetID="1" grpId="4" fill="hold">
                                  <p:stCondLst>
                                    <p:cond delay="0"/>
                                  </p:stCondLst>
                                  <p:iterate type="el" backwards="0">
                                    <p:tmAbs val="0"/>
                                  </p:iterate>
                                  <p:childTnLst>
                                    <p:set>
                                      <p:cBhvr>
                                        <p:cTn id="28" fill="hold"/>
                                        <p:tgtEl>
                                          <p:spTgt spid="3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9" grpId="4"/>
      <p:bldP build="whole" bldLvl="1" animBg="1" rev="0" advAuto="0" spid="317" grpId="2"/>
      <p:bldP build="p" bldLvl="5" animBg="1" rev="0" advAuto="0" spid="316" grpId="1"/>
      <p:bldP build="whole" bldLvl="1" animBg="1" rev="0" advAuto="0" spid="318" grpId="3"/>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QFT with 4 qubits"/>
          <p:cNvSpPr txBox="1"/>
          <p:nvPr>
            <p:ph type="title"/>
          </p:nvPr>
        </p:nvSpPr>
        <p:spPr>
          <a:xfrm>
            <a:off x="1270000" y="838200"/>
            <a:ext cx="21844000" cy="1549400"/>
          </a:xfrm>
          <a:prstGeom prst="rect">
            <a:avLst/>
          </a:prstGeom>
        </p:spPr>
        <p:txBody>
          <a:bodyPr/>
          <a:lstStyle>
            <a:lvl1pPr>
              <a:defRPr spc="-249" sz="8300"/>
            </a:lvl1pPr>
          </a:lstStyle>
          <a:p>
            <a:pPr/>
            <a:r>
              <a:t>QFT with 4 qubits</a:t>
            </a:r>
          </a:p>
        </p:txBody>
      </p:sp>
      <p:pic>
        <p:nvPicPr>
          <p:cNvPr id="324" name="fourierbasis-counting.gif" descr="fourierbasis-counting.gif"/>
          <p:cNvPicPr>
            <a:picLocks noChangeAspect="0"/>
          </p:cNvPicPr>
          <p:nvPr/>
        </p:nvPicPr>
        <p:blipFill>
          <a:blip r:embed="rId2">
            <a:extLst/>
          </a:blip>
          <a:stretch>
            <a:fillRect/>
          </a:stretch>
        </p:blipFill>
        <p:spPr>
          <a:xfrm>
            <a:off x="4305613" y="8447196"/>
            <a:ext cx="15772774" cy="4002318"/>
          </a:xfrm>
          <a:prstGeom prst="rect">
            <a:avLst/>
          </a:prstGeom>
          <a:ln w="12700">
            <a:miter lim="400000"/>
          </a:ln>
        </p:spPr>
      </p:pic>
      <p:pic>
        <p:nvPicPr>
          <p:cNvPr id="325" name="zbasis-counting.gif" descr="zbasis-counting.gif"/>
          <p:cNvPicPr>
            <a:picLocks noChangeAspect="0"/>
          </p:cNvPicPr>
          <p:nvPr/>
        </p:nvPicPr>
        <p:blipFill>
          <a:blip r:embed="rId3">
            <a:extLst/>
          </a:blip>
          <a:stretch>
            <a:fillRect/>
          </a:stretch>
        </p:blipFill>
        <p:spPr>
          <a:xfrm>
            <a:off x="4401325" y="3218310"/>
            <a:ext cx="15581350" cy="394919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Quantum Phase Estimation"/>
          <p:cNvSpPr txBox="1"/>
          <p:nvPr>
            <p:ph type="title"/>
          </p:nvPr>
        </p:nvSpPr>
        <p:spPr>
          <a:xfrm>
            <a:off x="1270000" y="838200"/>
            <a:ext cx="21844000" cy="1549400"/>
          </a:xfrm>
          <a:prstGeom prst="rect">
            <a:avLst/>
          </a:prstGeom>
        </p:spPr>
        <p:txBody>
          <a:bodyPr/>
          <a:lstStyle>
            <a:lvl1pPr>
              <a:defRPr spc="-249" sz="8300"/>
            </a:lvl1pPr>
          </a:lstStyle>
          <a:p>
            <a:pPr/>
            <a:r>
              <a:t>Quantum Phase Estimation</a:t>
            </a:r>
          </a:p>
        </p:txBody>
      </p:sp>
      <p:sp>
        <p:nvSpPr>
          <p:cNvPr id="328" name="Given a unitary operator  , the algorithm estimates   in  , where   is an eigenvector and   is the corresponding eigenvalue"/>
          <p:cNvSpPr txBox="1"/>
          <p:nvPr>
            <p:ph type="body" idx="1"/>
          </p:nvPr>
        </p:nvSpPr>
        <p:spPr>
          <a:xfrm>
            <a:off x="1270000" y="2601917"/>
            <a:ext cx="21844000" cy="10376057"/>
          </a:xfrm>
          <a:prstGeom prst="rect">
            <a:avLst/>
          </a:prstGeom>
        </p:spPr>
        <p:txBody>
          <a:bodyPr/>
          <a:lstStyle/>
          <a:p>
            <a:pPr marL="547158" indent="-547158">
              <a:defRPr sz="4700"/>
            </a:pPr>
            <a:r>
              <a:t>Given a unitary operator </a:t>
            </a:r>
            <a14:m>
              <m:oMath>
                <m:r>
                  <a:rPr xmlns:a="http://schemas.openxmlformats.org/drawingml/2006/main" sz="6250" i="1">
                    <a:solidFill>
                      <a:srgbClr val="000000"/>
                    </a:solidFill>
                    <a:latin typeface="Cambria Math" panose="02040503050406030204" pitchFamily="18" charset="0"/>
                  </a:rPr>
                  <m:t>U</m:t>
                </m:r>
              </m:oMath>
            </a14:m>
            <a:r>
              <a:t>, the algorithm estimates </a:t>
            </a:r>
            <a14:m>
              <m:oMath>
                <m:r>
                  <a:rPr xmlns:a="http://schemas.openxmlformats.org/drawingml/2006/main" sz="5900" i="1">
                    <a:solidFill>
                      <a:srgbClr val="000000"/>
                    </a:solidFill>
                    <a:latin typeface="Cambria Math" panose="02040503050406030204" pitchFamily="18" charset="0"/>
                  </a:rPr>
                  <m:t>θ</m:t>
                </m:r>
              </m:oMath>
            </a14:m>
            <a:r>
              <a:t> in </a:t>
            </a:r>
            <a14:m>
              <m:oMath>
                <m:r>
                  <a:rPr xmlns:a="http://schemas.openxmlformats.org/drawingml/2006/main" sz="5850" i="1">
                    <a:solidFill>
                      <a:srgbClr val="000000"/>
                    </a:solidFill>
                    <a:latin typeface="Cambria Math" panose="02040503050406030204" pitchFamily="18" charset="0"/>
                  </a:rPr>
                  <m:t>U</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ψ</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m:t>
                </m:r>
                <m:sSup>
                  <m:e>
                    <m:r>
                      <a:rPr xmlns:a="http://schemas.openxmlformats.org/drawingml/2006/main" sz="5850" i="1">
                        <a:solidFill>
                          <a:srgbClr val="000000"/>
                        </a:solidFill>
                        <a:latin typeface="Cambria Math" panose="02040503050406030204" pitchFamily="18" charset="0"/>
                      </a:rPr>
                      <m:t>e</m:t>
                    </m:r>
                  </m:e>
                  <m:sup>
                    <m:r>
                      <a:rPr xmlns:a="http://schemas.openxmlformats.org/drawingml/2006/main" sz="5850" i="1">
                        <a:solidFill>
                          <a:srgbClr val="000000"/>
                        </a:solidFill>
                        <a:latin typeface="Cambria Math" panose="02040503050406030204" pitchFamily="18" charset="0"/>
                      </a:rPr>
                      <m:t>2</m:t>
                    </m:r>
                    <m:r>
                      <a:rPr xmlns:a="http://schemas.openxmlformats.org/drawingml/2006/main" sz="5850" i="1">
                        <a:solidFill>
                          <a:srgbClr val="000000"/>
                        </a:solidFill>
                        <a:latin typeface="Cambria Math" panose="02040503050406030204" pitchFamily="18" charset="0"/>
                      </a:rPr>
                      <m:t>π</m:t>
                    </m:r>
                    <m:r>
                      <a:rPr xmlns:a="http://schemas.openxmlformats.org/drawingml/2006/main" sz="5850" i="1">
                        <a:solidFill>
                          <a:srgbClr val="000000"/>
                        </a:solidFill>
                        <a:latin typeface="Cambria Math" panose="02040503050406030204" pitchFamily="18" charset="0"/>
                      </a:rPr>
                      <m:t>i</m:t>
                    </m:r>
                    <m:r>
                      <a:rPr xmlns:a="http://schemas.openxmlformats.org/drawingml/2006/main" sz="5850" i="1">
                        <a:solidFill>
                          <a:srgbClr val="000000"/>
                        </a:solidFill>
                        <a:latin typeface="Cambria Math" panose="02040503050406030204" pitchFamily="18" charset="0"/>
                      </a:rPr>
                      <m:t>θ</m:t>
                    </m:r>
                  </m:sup>
                </m:sSup>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ψ</m:t>
                </m:r>
                <m:r>
                  <a:rPr xmlns:a="http://schemas.openxmlformats.org/drawingml/2006/main" sz="5850" i="1">
                    <a:solidFill>
                      <a:srgbClr val="000000"/>
                    </a:solidFill>
                    <a:latin typeface="Cambria Math" panose="02040503050406030204" pitchFamily="18" charset="0"/>
                  </a:rPr>
                  <m:t>⟩</m:t>
                </m:r>
              </m:oMath>
            </a14:m>
            <a:r>
              <a:t>, where </a:t>
            </a:r>
            <a14:m>
              <m:oMath>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ψ</m:t>
                </m:r>
                <m:r>
                  <a:rPr xmlns:a="http://schemas.openxmlformats.org/drawingml/2006/main" sz="6300" i="1">
                    <a:solidFill>
                      <a:srgbClr val="000000"/>
                    </a:solidFill>
                    <a:latin typeface="Cambria Math" panose="02040503050406030204" pitchFamily="18" charset="0"/>
                  </a:rPr>
                  <m:t>⟩</m:t>
                </m:r>
              </m:oMath>
            </a14:m>
            <a:r>
              <a:t> is an eigenvector and </a:t>
            </a:r>
            <a14:m>
              <m:oMath>
                <m:sSup>
                  <m:e>
                    <m:r>
                      <a:rPr xmlns:a="http://schemas.openxmlformats.org/drawingml/2006/main" sz="5800" i="1">
                        <a:solidFill>
                          <a:srgbClr val="000000"/>
                        </a:solidFill>
                        <a:latin typeface="Cambria Math" panose="02040503050406030204" pitchFamily="18" charset="0"/>
                      </a:rPr>
                      <m:t>e</m:t>
                    </m:r>
                  </m:e>
                  <m:sup>
                    <m:r>
                      <a:rPr xmlns:a="http://schemas.openxmlformats.org/drawingml/2006/main" sz="5800" i="1">
                        <a:solidFill>
                          <a:srgbClr val="000000"/>
                        </a:solidFill>
                        <a:latin typeface="Cambria Math" panose="02040503050406030204" pitchFamily="18" charset="0"/>
                      </a:rPr>
                      <m:t>2</m:t>
                    </m:r>
                    <m:r>
                      <a:rPr xmlns:a="http://schemas.openxmlformats.org/drawingml/2006/main" sz="5800" i="1">
                        <a:solidFill>
                          <a:srgbClr val="000000"/>
                        </a:solidFill>
                        <a:latin typeface="Cambria Math" panose="02040503050406030204" pitchFamily="18" charset="0"/>
                      </a:rPr>
                      <m:t>π</m:t>
                    </m:r>
                    <m:r>
                      <a:rPr xmlns:a="http://schemas.openxmlformats.org/drawingml/2006/main" sz="5800" i="1">
                        <a:solidFill>
                          <a:srgbClr val="000000"/>
                        </a:solidFill>
                        <a:latin typeface="Cambria Math" panose="02040503050406030204" pitchFamily="18" charset="0"/>
                      </a:rPr>
                      <m:t>i</m:t>
                    </m:r>
                    <m:r>
                      <a:rPr xmlns:a="http://schemas.openxmlformats.org/drawingml/2006/main" sz="5800" i="1">
                        <a:solidFill>
                          <a:srgbClr val="000000"/>
                        </a:solidFill>
                        <a:latin typeface="Cambria Math" panose="02040503050406030204" pitchFamily="18" charset="0"/>
                      </a:rPr>
                      <m:t>θ</m:t>
                    </m:r>
                  </m:sup>
                </m:sSup>
              </m:oMath>
            </a14:m>
            <a:r>
              <a:t> is the corresponding eigenvalue</a:t>
            </a:r>
          </a:p>
        </p:txBody>
      </p:sp>
      <p:pic>
        <p:nvPicPr>
          <p:cNvPr id="329" name="qpe_tex_qz.png" descr="qpe_tex_qz.png"/>
          <p:cNvPicPr>
            <a:picLocks noChangeAspect="1"/>
          </p:cNvPicPr>
          <p:nvPr/>
        </p:nvPicPr>
        <p:blipFill>
          <a:blip r:embed="rId3">
            <a:extLst/>
          </a:blip>
          <a:stretch>
            <a:fillRect/>
          </a:stretch>
        </p:blipFill>
        <p:spPr>
          <a:xfrm>
            <a:off x="3516281" y="5232894"/>
            <a:ext cx="15695141" cy="7575863"/>
          </a:xfrm>
          <a:prstGeom prst="rect">
            <a:avLst/>
          </a:prstGeom>
          <a:ln w="12700">
            <a:miter lim="400000"/>
          </a:ln>
        </p:spPr>
      </p:pic>
      <p:sp>
        <p:nvSpPr>
          <p:cNvPr id="330" name="Demo"/>
          <p:cNvSpPr txBox="1"/>
          <p:nvPr/>
        </p:nvSpPr>
        <p:spPr>
          <a:xfrm>
            <a:off x="17121209" y="11546938"/>
            <a:ext cx="3618637" cy="17905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2438338">
              <a:lnSpc>
                <a:spcPct val="90000"/>
              </a:lnSpc>
              <a:spcBef>
                <a:spcPts val="10000"/>
              </a:spcBef>
              <a:defRPr spc="-303" sz="10100" u="sng">
                <a:gradFill flip="none" rotWithShape="1">
                  <a:gsLst>
                    <a:gs pos="0">
                      <a:srgbClr val="1E98FD"/>
                    </a:gs>
                    <a:gs pos="100000">
                      <a:srgbClr val="FF00F7"/>
                    </a:gs>
                  </a:gsLst>
                  <a:lin ang="3960000" scaled="0"/>
                </a:gradFill>
                <a:latin typeface="+mn-lt"/>
                <a:ea typeface="+mn-ea"/>
                <a:cs typeface="+mn-cs"/>
                <a:sym typeface="Graphik Semibold"/>
                <a:hlinkClick r:id="rId4" invalidUrl="" action="" tgtFrame="" tooltip="" history="1" highlightClick="0" endSnd="0"/>
              </a:defRPr>
            </a:lvl1pPr>
          </a:lstStyle>
          <a:p>
            <a:pPr>
              <a:defRPr u="none"/>
            </a:pPr>
            <a:r>
              <a:rPr u="sng">
                <a:hlinkClick r:id="rId4" invalidUrl="" action="" tgtFrame="" tooltip="" history="1" highlightClick="0" endSnd="0"/>
              </a:rPr>
              <a:t>Demo</a:t>
            </a:r>
          </a:p>
        </p:txBody>
      </p:sp>
      <p:sp>
        <p:nvSpPr>
          <p:cNvPr id="331" name="Source"/>
          <p:cNvSpPr txBox="1"/>
          <p:nvPr/>
        </p:nvSpPr>
        <p:spPr>
          <a:xfrm>
            <a:off x="20843616" y="11913269"/>
            <a:ext cx="3294432" cy="1399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pc="-231" sz="7700" u="sng">
                <a:gradFill flip="none" rotWithShape="1">
                  <a:gsLst>
                    <a:gs pos="0">
                      <a:srgbClr val="FF00D8"/>
                    </a:gs>
                    <a:gs pos="100000">
                      <a:srgbClr val="FF542E"/>
                    </a:gs>
                  </a:gsLst>
                  <a:lin ang="3960000" scaled="0"/>
                </a:gradFill>
                <a:latin typeface="+mn-lt"/>
                <a:ea typeface="+mn-ea"/>
                <a:cs typeface="+mn-cs"/>
                <a:sym typeface="Graphik Semibold"/>
                <a:hlinkClick r:id="rId5" invalidUrl="" action="" tgtFrame="" tooltip="" history="1" highlightClick="0" endSnd="0"/>
              </a:defRPr>
            </a:lvl1pPr>
          </a:lstStyle>
          <a:p>
            <a:pPr>
              <a:defRPr u="none"/>
            </a:pPr>
            <a:r>
              <a:rPr u="sng">
                <a:hlinkClick r:id="rId5" invalidUrl="" action="" tgtFrame="" tooltip="" history="1" highlightClick="0" endSnd="0"/>
              </a:rPr>
              <a:t>Source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28">
                                            <p:bg/>
                                          </p:spTgt>
                                        </p:tgtEl>
                                        <p:attrNameLst>
                                          <p:attrName>style.visibility</p:attrName>
                                        </p:attrNameLst>
                                      </p:cBhvr>
                                      <p:to>
                                        <p:strVal val="visible"/>
                                      </p:to>
                                    </p:set>
                                    <p:animEffect filter="fade" transition="in">
                                      <p:cBhvr>
                                        <p:cTn id="7" dur="1000"/>
                                        <p:tgtEl>
                                          <p:spTgt spid="328">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328">
                                            <p:txEl>
                                              <p:pRg st="0" end="0"/>
                                            </p:txEl>
                                          </p:spTgt>
                                        </p:tgtEl>
                                        <p:attrNameLst>
                                          <p:attrName>style.visibility</p:attrName>
                                        </p:attrNameLst>
                                      </p:cBhvr>
                                      <p:to>
                                        <p:strVal val="visible"/>
                                      </p:to>
                                    </p:set>
                                    <p:animEffect filter="fade" transition="in">
                                      <p:cBhvr>
                                        <p:cTn id="10" dur="1000"/>
                                        <p:tgtEl>
                                          <p:spTgt spid="328">
                                            <p:txEl>
                                              <p:pRg st="0" end="0"/>
                                            </p:txEl>
                                          </p:spTgt>
                                        </p:tgtEl>
                                      </p:cBhvr>
                                    </p:animEffect>
                                  </p:childTnLst>
                                </p:cTn>
                              </p:par>
                            </p:childTnLst>
                          </p:cTn>
                        </p:par>
                        <p:par>
                          <p:cTn id="11" fill="hold">
                            <p:stCondLst>
                              <p:cond delay="1000"/>
                            </p:stCondLst>
                            <p:childTnLst>
                              <p:par>
                                <p:cTn id="12" presetClass="entr" nodeType="afterEffect" presetID="10" grpId="2" fill="hold">
                                  <p:stCondLst>
                                    <p:cond delay="0"/>
                                  </p:stCondLst>
                                  <p:iterate type="el" backwards="0">
                                    <p:tmAbs val="0"/>
                                  </p:iterate>
                                  <p:childTnLst>
                                    <p:set>
                                      <p:cBhvr>
                                        <p:cTn id="13" fill="hold"/>
                                        <p:tgtEl>
                                          <p:spTgt spid="330"/>
                                        </p:tgtEl>
                                        <p:attrNameLst>
                                          <p:attrName>style.visibility</p:attrName>
                                        </p:attrNameLst>
                                      </p:cBhvr>
                                      <p:to>
                                        <p:strVal val="visible"/>
                                      </p:to>
                                    </p:set>
                                    <p:animEffect filter="fade" transition="in">
                                      <p:cBhvr>
                                        <p:cTn id="14" dur="1000"/>
                                        <p:tgtEl>
                                          <p:spTgt spid="330"/>
                                        </p:tgtEl>
                                      </p:cBhvr>
                                    </p:animEffect>
                                  </p:childTnLst>
                                </p:cTn>
                              </p:par>
                            </p:childTnLst>
                          </p:cTn>
                        </p:par>
                        <p:par>
                          <p:cTn id="15" fill="hold">
                            <p:stCondLst>
                              <p:cond delay="2000"/>
                            </p:stCondLst>
                            <p:childTnLst>
                              <p:par>
                                <p:cTn id="16" presetClass="entr" nodeType="afterEffect" presetID="10" grpId="3" fill="hold">
                                  <p:stCondLst>
                                    <p:cond delay="0"/>
                                  </p:stCondLst>
                                  <p:iterate type="el" backwards="0">
                                    <p:tmAbs val="0"/>
                                  </p:iterate>
                                  <p:childTnLst>
                                    <p:set>
                                      <p:cBhvr>
                                        <p:cTn id="17" fill="hold"/>
                                        <p:tgtEl>
                                          <p:spTgt spid="331"/>
                                        </p:tgtEl>
                                        <p:attrNameLst>
                                          <p:attrName>style.visibility</p:attrName>
                                        </p:attrNameLst>
                                      </p:cBhvr>
                                      <p:to>
                                        <p:strVal val="visible"/>
                                      </p:to>
                                    </p:set>
                                    <p:animEffect filter="fade" transition="in">
                                      <p:cBhvr>
                                        <p:cTn id="18" dur="1000"/>
                                        <p:tgtEl>
                                          <p:spTgt spid="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28" grpId="1"/>
      <p:bldP build="whole" bldLvl="1" animBg="1" rev="0" advAuto="0" spid="331" grpId="3"/>
      <p:bldP build="whole" bldLvl="1" animBg="1" rev="0" advAuto="0" spid="330" grpId="2"/>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imulating Molecules using VQE"/>
          <p:cNvSpPr txBox="1"/>
          <p:nvPr>
            <p:ph type="title"/>
          </p:nvPr>
        </p:nvSpPr>
        <p:spPr>
          <a:xfrm>
            <a:off x="1270000" y="838200"/>
            <a:ext cx="21844000" cy="1549400"/>
          </a:xfrm>
          <a:prstGeom prst="rect">
            <a:avLst/>
          </a:prstGeom>
        </p:spPr>
        <p:txBody>
          <a:bodyPr/>
          <a:lstStyle>
            <a:lvl1pPr>
              <a:defRPr spc="-249" sz="8300"/>
            </a:lvl1pPr>
          </a:lstStyle>
          <a:p>
            <a:pPr/>
            <a:r>
              <a:t>Simulating Molecules using VQE</a:t>
            </a:r>
          </a:p>
        </p:txBody>
      </p:sp>
      <p:sp>
        <p:nvSpPr>
          <p:cNvPr id="336" name="In the future Quantum Phase Estimation may be useful to find Eigen values of Hermitian matrix…"/>
          <p:cNvSpPr txBox="1"/>
          <p:nvPr>
            <p:ph type="body" idx="1"/>
          </p:nvPr>
        </p:nvSpPr>
        <p:spPr>
          <a:xfrm>
            <a:off x="1270000" y="2589217"/>
            <a:ext cx="21844000" cy="10376057"/>
          </a:xfrm>
          <a:prstGeom prst="rect">
            <a:avLst/>
          </a:prstGeom>
        </p:spPr>
        <p:txBody>
          <a:bodyPr/>
          <a:lstStyle/>
          <a:p>
            <a:pPr marL="437726" indent="-437726" defTabSz="1950720">
              <a:spcBef>
                <a:spcPts val="1900"/>
              </a:spcBef>
              <a:defRPr sz="3760"/>
            </a:pPr>
            <a:r>
              <a:t>In the future Quantum Phase Estimation may be useful to find Eigen values of Hermitian matrix</a:t>
            </a:r>
          </a:p>
          <a:p>
            <a:pPr marL="437726" indent="-437726" defTabSz="1950720">
              <a:spcBef>
                <a:spcPts val="1900"/>
              </a:spcBef>
              <a:defRPr sz="3760"/>
            </a:pPr>
            <a:r>
              <a:t>In 2014, Peruzzo et al. proposed Variational Quantum Eigensolver (VQE) method to estimate the ground state energy of molecule</a:t>
            </a:r>
          </a:p>
          <a:p>
            <a:pPr marL="437726" indent="-437726" defTabSz="1950720">
              <a:spcBef>
                <a:spcPts val="1900"/>
              </a:spcBef>
              <a:defRPr sz="3760"/>
            </a:pPr>
            <a:r>
              <a:t>Given a Hermitian matrix </a:t>
            </a:r>
            <a14:m>
              <m:oMath>
                <m:r>
                  <a:rPr xmlns:a="http://schemas.openxmlformats.org/drawingml/2006/main" sz="4250" i="1">
                    <a:solidFill>
                      <a:srgbClr val="000000"/>
                    </a:solidFill>
                    <a:latin typeface="Cambria Math" panose="02040503050406030204" pitchFamily="18" charset="0"/>
                  </a:rPr>
                  <m:t>H</m:t>
                </m:r>
              </m:oMath>
            </a14:m>
            <a:r>
              <a:t> with unknown minimum eigenvalue </a:t>
            </a:r>
            <a14:m>
              <m:oMath>
                <m:sSub>
                  <m:e>
                    <m:r>
                      <a:rPr xmlns:a="http://schemas.openxmlformats.org/drawingml/2006/main" sz="4600" i="1">
                        <a:solidFill>
                          <a:srgbClr val="000000"/>
                        </a:solidFill>
                        <a:latin typeface="Cambria Math" panose="02040503050406030204" pitchFamily="18" charset="0"/>
                      </a:rPr>
                      <m:t>λ</m:t>
                    </m:r>
                  </m:e>
                  <m:sub>
                    <m:r>
                      <a:rPr xmlns:a="http://schemas.openxmlformats.org/drawingml/2006/main" sz="4600" i="1">
                        <a:solidFill>
                          <a:srgbClr val="000000"/>
                        </a:solidFill>
                        <a:latin typeface="Cambria Math" panose="02040503050406030204" pitchFamily="18" charset="0"/>
                      </a:rPr>
                      <m:t>m</m:t>
                    </m:r>
                    <m:r>
                      <a:rPr xmlns:a="http://schemas.openxmlformats.org/drawingml/2006/main" sz="4600" i="1">
                        <a:solidFill>
                          <a:srgbClr val="000000"/>
                        </a:solidFill>
                        <a:latin typeface="Cambria Math" panose="02040503050406030204" pitchFamily="18" charset="0"/>
                      </a:rPr>
                      <m:t>i</m:t>
                    </m:r>
                    <m:r>
                      <a:rPr xmlns:a="http://schemas.openxmlformats.org/drawingml/2006/main" sz="4600" i="1">
                        <a:solidFill>
                          <a:srgbClr val="000000"/>
                        </a:solidFill>
                        <a:latin typeface="Cambria Math" panose="02040503050406030204" pitchFamily="18" charset="0"/>
                      </a:rPr>
                      <m:t>n</m:t>
                    </m:r>
                  </m:sub>
                </m:sSub>
              </m:oMath>
            </a14:m>
            <a:r>
              <a:t> and eigenstate </a:t>
            </a:r>
            <a14:m>
              <m:oMath>
                <m:r>
                  <a:rPr xmlns:a="http://schemas.openxmlformats.org/drawingml/2006/main" sz="4850" i="1">
                    <a:solidFill>
                      <a:srgbClr val="000000"/>
                    </a:solidFill>
                    <a:latin typeface="Cambria Math" panose="02040503050406030204" pitchFamily="18" charset="0"/>
                  </a:rPr>
                  <m:t>|</m:t>
                </m:r>
                <m:sSub>
                  <m:e>
                    <m:r>
                      <a:rPr xmlns:a="http://schemas.openxmlformats.org/drawingml/2006/main" sz="4850" i="1">
                        <a:solidFill>
                          <a:srgbClr val="000000"/>
                        </a:solidFill>
                        <a:latin typeface="Cambria Math" panose="02040503050406030204" pitchFamily="18" charset="0"/>
                      </a:rPr>
                      <m:t>ψ</m:t>
                    </m:r>
                  </m:e>
                  <m:sub>
                    <m:r>
                      <a:rPr xmlns:a="http://schemas.openxmlformats.org/drawingml/2006/main" sz="4850" i="1">
                        <a:solidFill>
                          <a:srgbClr val="000000"/>
                        </a:solidFill>
                        <a:latin typeface="Cambria Math" panose="02040503050406030204" pitchFamily="18" charset="0"/>
                      </a:rPr>
                      <m:t>m</m:t>
                    </m:r>
                    <m:r>
                      <a:rPr xmlns:a="http://schemas.openxmlformats.org/drawingml/2006/main" sz="4850" i="1">
                        <a:solidFill>
                          <a:srgbClr val="000000"/>
                        </a:solidFill>
                        <a:latin typeface="Cambria Math" panose="02040503050406030204" pitchFamily="18" charset="0"/>
                      </a:rPr>
                      <m:t>i</m:t>
                    </m:r>
                    <m:r>
                      <a:rPr xmlns:a="http://schemas.openxmlformats.org/drawingml/2006/main" sz="4850" i="1">
                        <a:solidFill>
                          <a:srgbClr val="000000"/>
                        </a:solidFill>
                        <a:latin typeface="Cambria Math" panose="02040503050406030204" pitchFamily="18" charset="0"/>
                      </a:rPr>
                      <m:t>n</m:t>
                    </m:r>
                  </m:sub>
                </m:sSub>
                <m:r>
                  <a:rPr xmlns:a="http://schemas.openxmlformats.org/drawingml/2006/main" sz="4850" i="1">
                    <a:solidFill>
                      <a:srgbClr val="000000"/>
                    </a:solidFill>
                    <a:latin typeface="Cambria Math" panose="02040503050406030204" pitchFamily="18" charset="0"/>
                  </a:rPr>
                  <m:t>⟩</m:t>
                </m:r>
              </m:oMath>
            </a14:m>
            <a:r>
              <a:t>, VQE provides an estimate </a:t>
            </a:r>
            <a14:m>
              <m:oMath>
                <m:sSub>
                  <m:e>
                    <m:r>
                      <a:rPr xmlns:a="http://schemas.openxmlformats.org/drawingml/2006/main" sz="4450" i="1">
                        <a:solidFill>
                          <a:srgbClr val="000000"/>
                        </a:solidFill>
                        <a:latin typeface="Cambria Math" panose="02040503050406030204" pitchFamily="18" charset="0"/>
                      </a:rPr>
                      <m:t>λ</m:t>
                    </m:r>
                  </m:e>
                  <m:sub>
                    <m:r>
                      <a:rPr xmlns:a="http://schemas.openxmlformats.org/drawingml/2006/main" sz="4450" i="1">
                        <a:solidFill>
                          <a:srgbClr val="000000"/>
                        </a:solidFill>
                        <a:latin typeface="Cambria Math" panose="02040503050406030204" pitchFamily="18" charset="0"/>
                      </a:rPr>
                      <m:t>θ</m:t>
                    </m:r>
                  </m:sub>
                </m:sSub>
              </m:oMath>
            </a14:m>
            <a:r>
              <a:t> bounding </a:t>
            </a:r>
            <a14:m>
              <m:oMath>
                <m:sSub>
                  <m:e>
                    <m:r>
                      <a:rPr xmlns:a="http://schemas.openxmlformats.org/drawingml/2006/main" sz="4600" i="1">
                        <a:solidFill>
                          <a:srgbClr val="000000"/>
                        </a:solidFill>
                        <a:latin typeface="Cambria Math" panose="02040503050406030204" pitchFamily="18" charset="0"/>
                      </a:rPr>
                      <m:t>λ</m:t>
                    </m:r>
                  </m:e>
                  <m:sub>
                    <m:r>
                      <a:rPr xmlns:a="http://schemas.openxmlformats.org/drawingml/2006/main" sz="4600" i="1">
                        <a:solidFill>
                          <a:srgbClr val="000000"/>
                        </a:solidFill>
                        <a:latin typeface="Cambria Math" panose="02040503050406030204" pitchFamily="18" charset="0"/>
                      </a:rPr>
                      <m:t>m</m:t>
                    </m:r>
                    <m:r>
                      <a:rPr xmlns:a="http://schemas.openxmlformats.org/drawingml/2006/main" sz="4600" i="1">
                        <a:solidFill>
                          <a:srgbClr val="000000"/>
                        </a:solidFill>
                        <a:latin typeface="Cambria Math" panose="02040503050406030204" pitchFamily="18" charset="0"/>
                      </a:rPr>
                      <m:t>i</m:t>
                    </m:r>
                    <m:r>
                      <a:rPr xmlns:a="http://schemas.openxmlformats.org/drawingml/2006/main" sz="4600" i="1">
                        <a:solidFill>
                          <a:srgbClr val="000000"/>
                        </a:solidFill>
                        <a:latin typeface="Cambria Math" panose="02040503050406030204" pitchFamily="18" charset="0"/>
                      </a:rPr>
                      <m:t>n</m:t>
                    </m:r>
                  </m:sub>
                </m:sSub>
              </m:oMath>
            </a14:m>
            <a:r>
              <a:t>:</a:t>
            </a:r>
          </a:p>
          <a:p>
            <a:pPr lvl="2" marL="0" indent="731520" defTabSz="1950720">
              <a:spcBef>
                <a:spcPts val="1900"/>
              </a:spcBef>
              <a:buClrTx/>
              <a:buSzTx/>
              <a:buNone/>
              <a:defRPr sz="3760"/>
            </a:pPr>
            <a14:m>
              <m:oMathPara>
                <m:oMathParaPr>
                  <m:jc m:val="left"/>
                </m:oMathParaPr>
                <m:oMath>
                  <m:eqArr>
                    <m:eqArrPr>
                      <m:ctrlPr>
                        <a:rPr xmlns:a="http://schemas.openxmlformats.org/drawingml/2006/main" sz="4600" i="1">
                          <a:solidFill>
                            <a:srgbClr val="000000"/>
                          </a:solidFill>
                          <a:latin typeface="Cambria Math" panose="02040503050406030204" pitchFamily="18" charset="0"/>
                        </a:rPr>
                      </m:ctrlPr>
                    </m:eqArrPr>
                    <m:e>
                      <m:sSub>
                        <m:e>
                          <m:argPr>
                            <m:scrLvl m:val="0"/>
                          </m:argPr>
                          <m:r>
                            <a:rPr xmlns:a="http://schemas.openxmlformats.org/drawingml/2006/main" sz="4600" i="1">
                              <a:solidFill>
                                <a:srgbClr val="000000"/>
                              </a:solidFill>
                              <a:latin typeface="Cambria Math" panose="02040503050406030204" pitchFamily="18" charset="0"/>
                            </a:rPr>
                            <m:t>λ</m:t>
                          </m:r>
                        </m:e>
                        <m:sub>
                          <m:argPr>
                            <m:scrLvl m:val="0"/>
                          </m:argPr>
                          <m:r>
                            <a:rPr xmlns:a="http://schemas.openxmlformats.org/drawingml/2006/main" sz="4600" i="1">
                              <a:solidFill>
                                <a:srgbClr val="000000"/>
                              </a:solidFill>
                              <a:latin typeface="Cambria Math" panose="02040503050406030204" pitchFamily="18" charset="0"/>
                            </a:rPr>
                            <m:t>m</m:t>
                          </m:r>
                          <m:r>
                            <a:rPr xmlns:a="http://schemas.openxmlformats.org/drawingml/2006/main" sz="4600" i="1">
                              <a:solidFill>
                                <a:srgbClr val="000000"/>
                              </a:solidFill>
                              <a:latin typeface="Cambria Math" panose="02040503050406030204" pitchFamily="18" charset="0"/>
                            </a:rPr>
                            <m:t>i</m:t>
                          </m:r>
                          <m:r>
                            <a:rPr xmlns:a="http://schemas.openxmlformats.org/drawingml/2006/main" sz="4600" i="1">
                              <a:solidFill>
                                <a:srgbClr val="000000"/>
                              </a:solidFill>
                              <a:latin typeface="Cambria Math" panose="02040503050406030204" pitchFamily="18" charset="0"/>
                            </a:rPr>
                            <m:t>n</m:t>
                          </m:r>
                        </m:sub>
                      </m:sSub>
                      <m:r>
                        <a:rPr xmlns:a="http://schemas.openxmlformats.org/drawingml/2006/main" sz="4600" i="1">
                          <a:solidFill>
                            <a:srgbClr val="000000"/>
                          </a:solidFill>
                          <a:latin typeface="Cambria Math" panose="02040503050406030204" pitchFamily="18" charset="0"/>
                        </a:rPr>
                        <m:t>≤</m:t>
                      </m:r>
                      <m:sSub>
                        <m:e>
                          <m:argPr>
                            <m:scrLvl m:val="0"/>
                          </m:argPr>
                          <m:r>
                            <a:rPr xmlns:a="http://schemas.openxmlformats.org/drawingml/2006/main" sz="4600" i="1">
                              <a:solidFill>
                                <a:srgbClr val="000000"/>
                              </a:solidFill>
                              <a:latin typeface="Cambria Math" panose="02040503050406030204" pitchFamily="18" charset="0"/>
                            </a:rPr>
                            <m:t>λ</m:t>
                          </m:r>
                        </m:e>
                        <m:sub>
                          <m:argPr>
                            <m:scrLvl m:val="0"/>
                          </m:argPr>
                          <m:r>
                            <a:rPr xmlns:a="http://schemas.openxmlformats.org/drawingml/2006/main" sz="4600" i="1">
                              <a:solidFill>
                                <a:srgbClr val="000000"/>
                              </a:solidFill>
                              <a:latin typeface="Cambria Math" panose="02040503050406030204" pitchFamily="18" charset="0"/>
                            </a:rPr>
                            <m:t>θ</m:t>
                          </m:r>
                        </m:sub>
                      </m:sSub>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ψ</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θ</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H</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ψ</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θ</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e>
                  </m:eqArr>
                </m:oMath>
              </m:oMathPara>
            </a14:m>
          </a:p>
          <a:p>
            <a:pPr lvl="2" marL="0" indent="731520" defTabSz="1950720">
              <a:spcBef>
                <a:spcPts val="1900"/>
              </a:spcBef>
              <a:buClrTx/>
              <a:buSzTx/>
              <a:buNone/>
              <a:defRPr sz="3760"/>
            </a:pPr>
            <a:r>
              <a:t>where </a:t>
            </a:r>
            <a14:m>
              <m:oMath>
                <m:r>
                  <a:rPr xmlns:a="http://schemas.openxmlformats.org/drawingml/2006/main" sz="5150" i="1">
                    <a:solidFill>
                      <a:srgbClr val="000000"/>
                    </a:solidFill>
                    <a:latin typeface="Cambria Math" panose="02040503050406030204" pitchFamily="18" charset="0"/>
                  </a:rPr>
                  <m:t>|</m:t>
                </m:r>
                <m:r>
                  <a:rPr xmlns:a="http://schemas.openxmlformats.org/drawingml/2006/main" sz="5150" i="1">
                    <a:solidFill>
                      <a:srgbClr val="000000"/>
                    </a:solidFill>
                    <a:latin typeface="Cambria Math" panose="02040503050406030204" pitchFamily="18" charset="0"/>
                  </a:rPr>
                  <m:t>ψ</m:t>
                </m:r>
                <m:r>
                  <a:rPr xmlns:a="http://schemas.openxmlformats.org/drawingml/2006/main" sz="5150" i="1">
                    <a:solidFill>
                      <a:srgbClr val="000000"/>
                    </a:solidFill>
                    <a:latin typeface="Cambria Math" panose="02040503050406030204" pitchFamily="18" charset="0"/>
                  </a:rPr>
                  <m:t>(</m:t>
                </m:r>
                <m:r>
                  <a:rPr xmlns:a="http://schemas.openxmlformats.org/drawingml/2006/main" sz="5150" i="1">
                    <a:solidFill>
                      <a:srgbClr val="000000"/>
                    </a:solidFill>
                    <a:latin typeface="Cambria Math" panose="02040503050406030204" pitchFamily="18" charset="0"/>
                  </a:rPr>
                  <m:t>θ</m:t>
                </m:r>
                <m:r>
                  <a:rPr xmlns:a="http://schemas.openxmlformats.org/drawingml/2006/main" sz="5150" i="1">
                    <a:solidFill>
                      <a:srgbClr val="000000"/>
                    </a:solidFill>
                    <a:latin typeface="Cambria Math" panose="02040503050406030204" pitchFamily="18" charset="0"/>
                  </a:rPr>
                  <m:t>)</m:t>
                </m:r>
                <m:r>
                  <a:rPr xmlns:a="http://schemas.openxmlformats.org/drawingml/2006/main" sz="5150" i="1">
                    <a:solidFill>
                      <a:srgbClr val="000000"/>
                    </a:solidFill>
                    <a:latin typeface="Cambria Math" panose="02040503050406030204" pitchFamily="18" charset="0"/>
                  </a:rPr>
                  <m:t>⟩</m:t>
                </m:r>
              </m:oMath>
            </a14:m>
            <a:r>
              <a:t> is eigenstate associated with </a:t>
            </a:r>
            <a14:m>
              <m:oMath>
                <m:sSub>
                  <m:e>
                    <m:r>
                      <a:rPr xmlns:a="http://schemas.openxmlformats.org/drawingml/2006/main" sz="4450" i="1">
                        <a:solidFill>
                          <a:srgbClr val="000000"/>
                        </a:solidFill>
                        <a:latin typeface="Cambria Math" panose="02040503050406030204" pitchFamily="18" charset="0"/>
                      </a:rPr>
                      <m:t>λ</m:t>
                    </m:r>
                  </m:e>
                  <m:sub>
                    <m:r>
                      <a:rPr xmlns:a="http://schemas.openxmlformats.org/drawingml/2006/main" sz="4450" i="1">
                        <a:solidFill>
                          <a:srgbClr val="000000"/>
                        </a:solidFill>
                        <a:latin typeface="Cambria Math" panose="02040503050406030204" pitchFamily="18" charset="0"/>
                      </a:rPr>
                      <m:t>θ</m:t>
                    </m:r>
                  </m:sub>
                </m:sSub>
              </m:oMath>
            </a14:m>
            <a:r>
              <a:t>.</a:t>
            </a:r>
          </a:p>
          <a:p>
            <a:pPr lvl="1" marL="884766" indent="-437726" defTabSz="1950720">
              <a:spcBef>
                <a:spcPts val="1900"/>
              </a:spcBef>
              <a:defRPr sz="3760"/>
            </a:pPr>
            <a:r>
              <a:t>If we apply </a:t>
            </a:r>
            <a14:m>
              <m:oMath>
                <m:r>
                  <a:rPr xmlns:a="http://schemas.openxmlformats.org/drawingml/2006/main" sz="4950" i="1">
                    <a:solidFill>
                      <a:srgbClr val="000000"/>
                    </a:solidFill>
                    <a:latin typeface="Cambria Math" panose="02040503050406030204" pitchFamily="18" charset="0"/>
                  </a:rPr>
                  <m:t>U</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θ</m:t>
                </m:r>
                <m:r>
                  <a:rPr xmlns:a="http://schemas.openxmlformats.org/drawingml/2006/main" sz="4950" i="1">
                    <a:solidFill>
                      <a:srgbClr val="000000"/>
                    </a:solidFill>
                    <a:latin typeface="Cambria Math" panose="02040503050406030204" pitchFamily="18" charset="0"/>
                  </a:rPr>
                  <m:t>)</m:t>
                </m:r>
              </m:oMath>
            </a14:m>
            <a:r>
              <a:t> to some arbitrary starting state </a:t>
            </a:r>
            <a14:m>
              <m:oMath>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ψ</m:t>
                </m:r>
                <m:r>
                  <a:rPr xmlns:a="http://schemas.openxmlformats.org/drawingml/2006/main" sz="5050" i="1">
                    <a:solidFill>
                      <a:srgbClr val="000000"/>
                    </a:solidFill>
                    <a:latin typeface="Cambria Math" panose="02040503050406030204" pitchFamily="18" charset="0"/>
                  </a:rPr>
                  <m:t>⟩</m:t>
                </m:r>
              </m:oMath>
            </a14:m>
            <a:r>
              <a:t>, we can obtain an estimate </a:t>
            </a:r>
            <a14:m>
              <m:oMath>
                <m:r>
                  <a:rPr xmlns:a="http://schemas.openxmlformats.org/drawingml/2006/main" sz="4700" i="1">
                    <a:solidFill>
                      <a:srgbClr val="000000"/>
                    </a:solidFill>
                    <a:latin typeface="Cambria Math" panose="02040503050406030204" pitchFamily="18" charset="0"/>
                  </a:rPr>
                  <m:t>U</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θ</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ψ</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ψ</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θ</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oMath>
            </a14:m>
            <a:r>
              <a:t> on </a:t>
            </a:r>
            <a14:m>
              <m:oMath>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ψ</m:t>
                    </m:r>
                  </m:e>
                  <m:sub>
                    <m:r>
                      <a:rPr xmlns:a="http://schemas.openxmlformats.org/drawingml/2006/main" sz="5200" i="1">
                        <a:solidFill>
                          <a:srgbClr val="000000"/>
                        </a:solidFill>
                        <a:latin typeface="Cambria Math" panose="02040503050406030204" pitchFamily="18" charset="0"/>
                      </a:rPr>
                      <m:t>m</m:t>
                    </m:r>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n</m:t>
                    </m:r>
                  </m:sub>
                </m:sSub>
                <m:r>
                  <a:rPr xmlns:a="http://schemas.openxmlformats.org/drawingml/2006/main" sz="5200" i="1">
                    <a:solidFill>
                      <a:srgbClr val="000000"/>
                    </a:solidFill>
                    <a:latin typeface="Cambria Math" panose="02040503050406030204" pitchFamily="18" charset="0"/>
                  </a:rPr>
                  <m:t>⟩</m:t>
                </m:r>
              </m:oMath>
            </a14:m>
          </a:p>
          <a:p>
            <a:pPr lvl="1" marL="884766" indent="-437726" defTabSz="1950720">
              <a:spcBef>
                <a:spcPts val="1900"/>
              </a:spcBef>
              <a:defRPr sz="3760"/>
            </a:pPr>
            <a:r>
              <a:t>Using classical controller the algorithm iteratively minimise the expectation value of </a:t>
            </a:r>
            <a14:m>
              <m:oMath>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ψ</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θ</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H</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ψ</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θ</m:t>
                </m:r>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oMath>
            </a14:m>
            <a:endParaRPr sz="4700"/>
          </a:p>
        </p:txBody>
      </p:sp>
      <p:sp>
        <p:nvSpPr>
          <p:cNvPr id="337" name="Demo"/>
          <p:cNvSpPr txBox="1"/>
          <p:nvPr/>
        </p:nvSpPr>
        <p:spPr>
          <a:xfrm>
            <a:off x="16485244" y="11622845"/>
            <a:ext cx="3618637" cy="17905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2438338">
              <a:lnSpc>
                <a:spcPct val="90000"/>
              </a:lnSpc>
              <a:spcBef>
                <a:spcPts val="10000"/>
              </a:spcBef>
              <a:defRPr spc="-303" sz="10100" u="sng">
                <a:gradFill flip="none" rotWithShape="1">
                  <a:gsLst>
                    <a:gs pos="0">
                      <a:srgbClr val="1E98FD"/>
                    </a:gs>
                    <a:gs pos="100000">
                      <a:srgbClr val="FF00F7"/>
                    </a:gs>
                  </a:gsLst>
                  <a:lin ang="3960000" scaled="0"/>
                </a:gradFill>
                <a:latin typeface="+mn-lt"/>
                <a:ea typeface="+mn-ea"/>
                <a:cs typeface="+mn-cs"/>
                <a:sym typeface="Graphik Semibold"/>
                <a:hlinkClick r:id="rId2" invalidUrl="" action="" tgtFrame="" tooltip="" history="1" highlightClick="0" endSnd="0"/>
              </a:defRPr>
            </a:lvl1pPr>
          </a:lstStyle>
          <a:p>
            <a:pPr>
              <a:defRPr u="none"/>
            </a:pPr>
            <a:r>
              <a:rPr u="sng">
                <a:hlinkClick r:id="rId2" invalidUrl="" action="" tgtFrame="" tooltip="" history="1" highlightClick="0" endSnd="0"/>
              </a:rPr>
              <a:t>Demo</a:t>
            </a:r>
          </a:p>
        </p:txBody>
      </p:sp>
      <p:sp>
        <p:nvSpPr>
          <p:cNvPr id="338" name="Source"/>
          <p:cNvSpPr txBox="1"/>
          <p:nvPr/>
        </p:nvSpPr>
        <p:spPr>
          <a:xfrm>
            <a:off x="20204146" y="11997410"/>
            <a:ext cx="3294432" cy="1399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pc="-231" sz="7700" u="sng">
                <a:gradFill flip="none" rotWithShape="1">
                  <a:gsLst>
                    <a:gs pos="0">
                      <a:srgbClr val="FF00D8"/>
                    </a:gs>
                    <a:gs pos="100000">
                      <a:srgbClr val="FF542E"/>
                    </a:gs>
                  </a:gsLst>
                  <a:lin ang="3960000" scaled="0"/>
                </a:gradFill>
                <a:latin typeface="+mn-lt"/>
                <a:ea typeface="+mn-ea"/>
                <a:cs typeface="+mn-cs"/>
                <a:sym typeface="Graphik Semibold"/>
                <a:hlinkClick r:id="rId3" invalidUrl="" action="" tgtFrame="" tooltip="" history="1" highlightClick="0" endSnd="0"/>
              </a:defRPr>
            </a:lvl1pPr>
          </a:lstStyle>
          <a:p>
            <a:pPr>
              <a:defRPr u="none"/>
            </a:pPr>
            <a:r>
              <a:rPr u="sng">
                <a:hlinkClick r:id="rId3" invalidUrl="" action="" tgtFrame="" tooltip="" history="1" highlightClick="0" endSnd="0"/>
              </a:rPr>
              <a:t>Source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36">
                                            <p:bg/>
                                          </p:spTgt>
                                        </p:tgtEl>
                                        <p:attrNameLst>
                                          <p:attrName>style.visibility</p:attrName>
                                        </p:attrNameLst>
                                      </p:cBhvr>
                                      <p:to>
                                        <p:strVal val="visible"/>
                                      </p:to>
                                    </p:set>
                                    <p:animEffect filter="fade" transition="in">
                                      <p:cBhvr>
                                        <p:cTn id="7" dur="1000"/>
                                        <p:tgtEl>
                                          <p:spTgt spid="336">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336">
                                            <p:txEl>
                                              <p:pRg st="0" end="0"/>
                                            </p:txEl>
                                          </p:spTgt>
                                        </p:tgtEl>
                                        <p:attrNameLst>
                                          <p:attrName>style.visibility</p:attrName>
                                        </p:attrNameLst>
                                      </p:cBhvr>
                                      <p:to>
                                        <p:strVal val="visible"/>
                                      </p:to>
                                    </p:set>
                                    <p:animEffect filter="fade" transition="in">
                                      <p:cBhvr>
                                        <p:cTn id="10" dur="1000"/>
                                        <p:tgtEl>
                                          <p:spTgt spid="33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336">
                                            <p:txEl>
                                              <p:pRg st="1" end="1"/>
                                            </p:txEl>
                                          </p:spTgt>
                                        </p:tgtEl>
                                        <p:attrNameLst>
                                          <p:attrName>style.visibility</p:attrName>
                                        </p:attrNameLst>
                                      </p:cBhvr>
                                      <p:to>
                                        <p:strVal val="visible"/>
                                      </p:to>
                                    </p:set>
                                    <p:animEffect filter="fade" transition="in">
                                      <p:cBhvr>
                                        <p:cTn id="15" dur="1000"/>
                                        <p:tgtEl>
                                          <p:spTgt spid="33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336">
                                            <p:txEl>
                                              <p:pRg st="2" end="2"/>
                                            </p:txEl>
                                          </p:spTgt>
                                        </p:tgtEl>
                                        <p:attrNameLst>
                                          <p:attrName>style.visibility</p:attrName>
                                        </p:attrNameLst>
                                      </p:cBhvr>
                                      <p:to>
                                        <p:strVal val="visible"/>
                                      </p:to>
                                    </p:set>
                                    <p:animEffect filter="fade" transition="in">
                                      <p:cBhvr>
                                        <p:cTn id="20" dur="1000"/>
                                        <p:tgtEl>
                                          <p:spTgt spid="33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336">
                                            <p:txEl>
                                              <p:pRg st="3" end="3"/>
                                            </p:txEl>
                                          </p:spTgt>
                                        </p:tgtEl>
                                        <p:attrNameLst>
                                          <p:attrName>style.visibility</p:attrName>
                                        </p:attrNameLst>
                                      </p:cBhvr>
                                      <p:to>
                                        <p:strVal val="visible"/>
                                      </p:to>
                                    </p:set>
                                    <p:animEffect filter="fade" transition="in">
                                      <p:cBhvr>
                                        <p:cTn id="25" dur="1000"/>
                                        <p:tgtEl>
                                          <p:spTgt spid="33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1" fill="hold">
                                  <p:stCondLst>
                                    <p:cond delay="0"/>
                                  </p:stCondLst>
                                  <p:iterate type="el" backwards="0">
                                    <p:tmAbs val="0"/>
                                  </p:iterate>
                                  <p:childTnLst>
                                    <p:set>
                                      <p:cBhvr>
                                        <p:cTn id="29" fill="hold"/>
                                        <p:tgtEl>
                                          <p:spTgt spid="336">
                                            <p:txEl>
                                              <p:pRg st="4" end="4"/>
                                            </p:txEl>
                                          </p:spTgt>
                                        </p:tgtEl>
                                        <p:attrNameLst>
                                          <p:attrName>style.visibility</p:attrName>
                                        </p:attrNameLst>
                                      </p:cBhvr>
                                      <p:to>
                                        <p:strVal val="visible"/>
                                      </p:to>
                                    </p:set>
                                    <p:animEffect filter="fade" transition="in">
                                      <p:cBhvr>
                                        <p:cTn id="30" dur="1000"/>
                                        <p:tgtEl>
                                          <p:spTgt spid="33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10" grpId="1" fill="hold">
                                  <p:stCondLst>
                                    <p:cond delay="0"/>
                                  </p:stCondLst>
                                  <p:iterate type="el" backwards="0">
                                    <p:tmAbs val="0"/>
                                  </p:iterate>
                                  <p:childTnLst>
                                    <p:set>
                                      <p:cBhvr>
                                        <p:cTn id="34" fill="hold"/>
                                        <p:tgtEl>
                                          <p:spTgt spid="336">
                                            <p:txEl>
                                              <p:pRg st="5" end="5"/>
                                            </p:txEl>
                                          </p:spTgt>
                                        </p:tgtEl>
                                        <p:attrNameLst>
                                          <p:attrName>style.visibility</p:attrName>
                                        </p:attrNameLst>
                                      </p:cBhvr>
                                      <p:to>
                                        <p:strVal val="visible"/>
                                      </p:to>
                                    </p:set>
                                    <p:animEffect filter="fade" transition="in">
                                      <p:cBhvr>
                                        <p:cTn id="35" dur="1000"/>
                                        <p:tgtEl>
                                          <p:spTgt spid="336">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ID="10" grpId="1" fill="hold">
                                  <p:stCondLst>
                                    <p:cond delay="0"/>
                                  </p:stCondLst>
                                  <p:iterate type="el" backwards="0">
                                    <p:tmAbs val="0"/>
                                  </p:iterate>
                                  <p:childTnLst>
                                    <p:set>
                                      <p:cBhvr>
                                        <p:cTn id="39" fill="hold"/>
                                        <p:tgtEl>
                                          <p:spTgt spid="336">
                                            <p:txEl>
                                              <p:pRg st="6" end="6"/>
                                            </p:txEl>
                                          </p:spTgt>
                                        </p:tgtEl>
                                        <p:attrNameLst>
                                          <p:attrName>style.visibility</p:attrName>
                                        </p:attrNameLst>
                                      </p:cBhvr>
                                      <p:to>
                                        <p:strVal val="visible"/>
                                      </p:to>
                                    </p:set>
                                    <p:animEffect filter="fade" transition="in">
                                      <p:cBhvr>
                                        <p:cTn id="40" dur="1000"/>
                                        <p:tgtEl>
                                          <p:spTgt spid="336">
                                            <p:txEl>
                                              <p:pRg st="6" end="6"/>
                                            </p:txEl>
                                          </p:spTgt>
                                        </p:tgtEl>
                                      </p:cBhvr>
                                    </p:animEffect>
                                  </p:childTnLst>
                                </p:cTn>
                              </p:par>
                            </p:childTnLst>
                          </p:cTn>
                        </p:par>
                        <p:par>
                          <p:cTn id="41" fill="hold">
                            <p:stCondLst>
                              <p:cond delay="1000"/>
                            </p:stCondLst>
                            <p:childTnLst>
                              <p:par>
                                <p:cTn id="42" presetClass="entr" nodeType="afterEffect" presetID="10" grpId="2" fill="hold">
                                  <p:stCondLst>
                                    <p:cond delay="0"/>
                                  </p:stCondLst>
                                  <p:iterate type="el" backwards="0">
                                    <p:tmAbs val="0"/>
                                  </p:iterate>
                                  <p:childTnLst>
                                    <p:set>
                                      <p:cBhvr>
                                        <p:cTn id="43" fill="hold"/>
                                        <p:tgtEl>
                                          <p:spTgt spid="337"/>
                                        </p:tgtEl>
                                        <p:attrNameLst>
                                          <p:attrName>style.visibility</p:attrName>
                                        </p:attrNameLst>
                                      </p:cBhvr>
                                      <p:to>
                                        <p:strVal val="visible"/>
                                      </p:to>
                                    </p:set>
                                    <p:animEffect filter="fade" transition="in">
                                      <p:cBhvr>
                                        <p:cTn id="44" dur="1000"/>
                                        <p:tgtEl>
                                          <p:spTgt spid="337"/>
                                        </p:tgtEl>
                                      </p:cBhvr>
                                    </p:animEffect>
                                  </p:childTnLst>
                                </p:cTn>
                              </p:par>
                            </p:childTnLst>
                          </p:cTn>
                        </p:par>
                        <p:par>
                          <p:cTn id="45" fill="hold">
                            <p:stCondLst>
                              <p:cond delay="2000"/>
                            </p:stCondLst>
                            <p:childTnLst>
                              <p:par>
                                <p:cTn id="46" presetClass="entr" nodeType="afterEffect" presetID="10" grpId="3" fill="hold">
                                  <p:stCondLst>
                                    <p:cond delay="0"/>
                                  </p:stCondLst>
                                  <p:iterate type="el" backwards="0">
                                    <p:tmAbs val="0"/>
                                  </p:iterate>
                                  <p:childTnLst>
                                    <p:set>
                                      <p:cBhvr>
                                        <p:cTn id="47" fill="hold"/>
                                        <p:tgtEl>
                                          <p:spTgt spid="338"/>
                                        </p:tgtEl>
                                        <p:attrNameLst>
                                          <p:attrName>style.visibility</p:attrName>
                                        </p:attrNameLst>
                                      </p:cBhvr>
                                      <p:to>
                                        <p:strVal val="visible"/>
                                      </p:to>
                                    </p:set>
                                    <p:animEffect filter="fade" transition="in">
                                      <p:cBhvr>
                                        <p:cTn id="48" dur="10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8" grpId="3"/>
      <p:bldP build="whole" bldLvl="1" animBg="1" rev="0" advAuto="0" spid="337" grpId="2"/>
      <p:bldP build="p" bldLvl="5" animBg="1" rev="0" advAuto="0" spid="336"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Resources"/>
          <p:cNvSpPr txBox="1"/>
          <p:nvPr>
            <p:ph type="title"/>
          </p:nvPr>
        </p:nvSpPr>
        <p:spPr>
          <a:xfrm>
            <a:off x="1270000" y="838200"/>
            <a:ext cx="21844000" cy="1549400"/>
          </a:xfrm>
          <a:prstGeom prst="rect">
            <a:avLst/>
          </a:prstGeom>
        </p:spPr>
        <p:txBody>
          <a:bodyPr/>
          <a:lstStyle>
            <a:lvl1pPr>
              <a:defRPr spc="-249" sz="8300"/>
            </a:lvl1pPr>
          </a:lstStyle>
          <a:p>
            <a:pPr/>
            <a:r>
              <a:t>Resources</a:t>
            </a:r>
          </a:p>
        </p:txBody>
      </p:sp>
      <p:sp>
        <p:nvSpPr>
          <p:cNvPr id="341" name="The first part of the presentation is mostly based on:…"/>
          <p:cNvSpPr txBox="1"/>
          <p:nvPr>
            <p:ph type="body" idx="1"/>
          </p:nvPr>
        </p:nvSpPr>
        <p:spPr>
          <a:xfrm>
            <a:off x="1270000" y="2589217"/>
            <a:ext cx="21844000" cy="10376057"/>
          </a:xfrm>
          <a:prstGeom prst="rect">
            <a:avLst/>
          </a:prstGeom>
        </p:spPr>
        <p:txBody>
          <a:bodyPr/>
          <a:lstStyle/>
          <a:p>
            <a:pPr marL="519800" indent="-519800" defTabSz="2316479">
              <a:spcBef>
                <a:spcPts val="2200"/>
              </a:spcBef>
              <a:defRPr sz="4465"/>
            </a:pPr>
            <a:r>
              <a:t>The first part of the presentation is mostly based on:</a:t>
            </a:r>
          </a:p>
          <a:p>
            <a:pPr lvl="1" marL="1050660" indent="-519800" defTabSz="2316479">
              <a:spcBef>
                <a:spcPts val="2200"/>
              </a:spcBef>
              <a:defRPr sz="4465"/>
            </a:pPr>
            <a:r>
              <a:rPr u="sng">
                <a:hlinkClick r:id="rId2" invalidUrl="" action="" tgtFrame="" tooltip="" history="1" highlightClick="0" endSnd="0"/>
              </a:rPr>
              <a:t>https://qiskit.org/documentation/tutorials/circuits/3_summary_of_quantum_operations.html</a:t>
            </a:r>
          </a:p>
          <a:p>
            <a:pPr marL="519800" indent="-519800" defTabSz="2316479">
              <a:spcBef>
                <a:spcPts val="2200"/>
              </a:spcBef>
              <a:defRPr sz="4465"/>
            </a:pPr>
            <a:r>
              <a:t>Second part is based on:</a:t>
            </a:r>
          </a:p>
          <a:p>
            <a:pPr lvl="1" marL="1050660" indent="-519800" defTabSz="2316479">
              <a:spcBef>
                <a:spcPts val="2200"/>
              </a:spcBef>
              <a:defRPr sz="4465"/>
            </a:pPr>
            <a:r>
              <a:rPr u="sng">
                <a:hlinkClick r:id="rId3" invalidUrl="" action="" tgtFrame="" tooltip="" history="1" highlightClick="0" endSnd="0"/>
              </a:rPr>
              <a:t>https://qiskit.org/textbook/ch-algorithms/index.html</a:t>
            </a:r>
          </a:p>
          <a:p>
            <a:pPr marL="519800" indent="-519800" defTabSz="2316479">
              <a:spcBef>
                <a:spcPts val="2200"/>
              </a:spcBef>
              <a:defRPr sz="4465"/>
            </a:pPr>
            <a:r>
              <a:t>Useful Tutorial:</a:t>
            </a:r>
          </a:p>
          <a:p>
            <a:pPr lvl="1" marL="1050660" indent="-519800" defTabSz="2316479">
              <a:spcBef>
                <a:spcPts val="2200"/>
              </a:spcBef>
              <a:defRPr sz="4465"/>
            </a:pPr>
            <a:r>
              <a:rPr u="sng">
                <a:hlinkClick r:id="rId4" invalidUrl="" action="" tgtFrame="" tooltip="" history="1" highlightClick="0" endSnd="0"/>
              </a:rPr>
              <a:t>https://www.youtube.com/watch?v=a1NZC5rqQD8&amp;list=PLOFEBzvs-Vvp2xg9-POLJhQwtVktlYGbY</a:t>
            </a:r>
          </a:p>
          <a:p>
            <a:pPr marL="519800" indent="-519800" defTabSz="2316479">
              <a:spcBef>
                <a:spcPts val="2200"/>
              </a:spcBef>
              <a:defRPr sz="4465"/>
            </a:pPr>
            <a:r>
              <a:t>Find the presentation and examples on:</a:t>
            </a:r>
          </a:p>
          <a:p>
            <a:pPr lvl="1" marL="1050660" indent="-519800" defTabSz="2316479">
              <a:spcBef>
                <a:spcPts val="2200"/>
              </a:spcBef>
              <a:defRPr sz="4465"/>
            </a:pPr>
            <a:r>
              <a:rPr u="sng">
                <a:hlinkClick r:id="rId5" invalidUrl="" action="" tgtFrame="" tooltip="" history="1" highlightClick="0" endSnd="0"/>
              </a:rPr>
              <a:t>https://drive.google.com/drive/folders/1Dwh8zK2YD2cu3BWt-2HO0DQGvrYv2PfH?usp=sharing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41">
                                            <p:bg/>
                                          </p:spTgt>
                                        </p:tgtEl>
                                        <p:attrNameLst>
                                          <p:attrName>style.visibility</p:attrName>
                                        </p:attrNameLst>
                                      </p:cBhvr>
                                      <p:to>
                                        <p:strVal val="visible"/>
                                      </p:to>
                                    </p:set>
                                    <p:animEffect filter="fade" transition="in">
                                      <p:cBhvr>
                                        <p:cTn id="7" dur="1000"/>
                                        <p:tgtEl>
                                          <p:spTgt spid="341">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341">
                                            <p:txEl>
                                              <p:pRg st="0" end="0"/>
                                            </p:txEl>
                                          </p:spTgt>
                                        </p:tgtEl>
                                        <p:attrNameLst>
                                          <p:attrName>style.visibility</p:attrName>
                                        </p:attrNameLst>
                                      </p:cBhvr>
                                      <p:to>
                                        <p:strVal val="visible"/>
                                      </p:to>
                                    </p:set>
                                    <p:animEffect filter="fade" transition="in">
                                      <p:cBhvr>
                                        <p:cTn id="10" dur="1000"/>
                                        <p:tgtEl>
                                          <p:spTgt spid="34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341">
                                            <p:txEl>
                                              <p:pRg st="1" end="1"/>
                                            </p:txEl>
                                          </p:spTgt>
                                        </p:tgtEl>
                                        <p:attrNameLst>
                                          <p:attrName>style.visibility</p:attrName>
                                        </p:attrNameLst>
                                      </p:cBhvr>
                                      <p:to>
                                        <p:strVal val="visible"/>
                                      </p:to>
                                    </p:set>
                                    <p:animEffect filter="fade" transition="in">
                                      <p:cBhvr>
                                        <p:cTn id="15" dur="1000"/>
                                        <p:tgtEl>
                                          <p:spTgt spid="34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341">
                                            <p:txEl>
                                              <p:pRg st="2" end="2"/>
                                            </p:txEl>
                                          </p:spTgt>
                                        </p:tgtEl>
                                        <p:attrNameLst>
                                          <p:attrName>style.visibility</p:attrName>
                                        </p:attrNameLst>
                                      </p:cBhvr>
                                      <p:to>
                                        <p:strVal val="visible"/>
                                      </p:to>
                                    </p:set>
                                    <p:animEffect filter="fade" transition="in">
                                      <p:cBhvr>
                                        <p:cTn id="20" dur="1000"/>
                                        <p:tgtEl>
                                          <p:spTgt spid="34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341">
                                            <p:txEl>
                                              <p:pRg st="3" end="3"/>
                                            </p:txEl>
                                          </p:spTgt>
                                        </p:tgtEl>
                                        <p:attrNameLst>
                                          <p:attrName>style.visibility</p:attrName>
                                        </p:attrNameLst>
                                      </p:cBhvr>
                                      <p:to>
                                        <p:strVal val="visible"/>
                                      </p:to>
                                    </p:set>
                                    <p:animEffect filter="fade" transition="in">
                                      <p:cBhvr>
                                        <p:cTn id="25" dur="1000"/>
                                        <p:tgtEl>
                                          <p:spTgt spid="34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1" fill="hold">
                                  <p:stCondLst>
                                    <p:cond delay="0"/>
                                  </p:stCondLst>
                                  <p:iterate type="el" backwards="0">
                                    <p:tmAbs val="0"/>
                                  </p:iterate>
                                  <p:childTnLst>
                                    <p:set>
                                      <p:cBhvr>
                                        <p:cTn id="29" fill="hold"/>
                                        <p:tgtEl>
                                          <p:spTgt spid="341">
                                            <p:txEl>
                                              <p:pRg st="4" end="4"/>
                                            </p:txEl>
                                          </p:spTgt>
                                        </p:tgtEl>
                                        <p:attrNameLst>
                                          <p:attrName>style.visibility</p:attrName>
                                        </p:attrNameLst>
                                      </p:cBhvr>
                                      <p:to>
                                        <p:strVal val="visible"/>
                                      </p:to>
                                    </p:set>
                                    <p:animEffect filter="fade" transition="in">
                                      <p:cBhvr>
                                        <p:cTn id="30" dur="1000"/>
                                        <p:tgtEl>
                                          <p:spTgt spid="341">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10" grpId="1" fill="hold">
                                  <p:stCondLst>
                                    <p:cond delay="0"/>
                                  </p:stCondLst>
                                  <p:iterate type="el" backwards="0">
                                    <p:tmAbs val="0"/>
                                  </p:iterate>
                                  <p:childTnLst>
                                    <p:set>
                                      <p:cBhvr>
                                        <p:cTn id="34" fill="hold"/>
                                        <p:tgtEl>
                                          <p:spTgt spid="341">
                                            <p:txEl>
                                              <p:pRg st="5" end="5"/>
                                            </p:txEl>
                                          </p:spTgt>
                                        </p:tgtEl>
                                        <p:attrNameLst>
                                          <p:attrName>style.visibility</p:attrName>
                                        </p:attrNameLst>
                                      </p:cBhvr>
                                      <p:to>
                                        <p:strVal val="visible"/>
                                      </p:to>
                                    </p:set>
                                    <p:animEffect filter="fade" transition="in">
                                      <p:cBhvr>
                                        <p:cTn id="35" dur="1000"/>
                                        <p:tgtEl>
                                          <p:spTgt spid="341">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ID="10" grpId="1" fill="hold">
                                  <p:stCondLst>
                                    <p:cond delay="0"/>
                                  </p:stCondLst>
                                  <p:iterate type="el" backwards="0">
                                    <p:tmAbs val="0"/>
                                  </p:iterate>
                                  <p:childTnLst>
                                    <p:set>
                                      <p:cBhvr>
                                        <p:cTn id="39" fill="hold"/>
                                        <p:tgtEl>
                                          <p:spTgt spid="341">
                                            <p:txEl>
                                              <p:pRg st="6" end="6"/>
                                            </p:txEl>
                                          </p:spTgt>
                                        </p:tgtEl>
                                        <p:attrNameLst>
                                          <p:attrName>style.visibility</p:attrName>
                                        </p:attrNameLst>
                                      </p:cBhvr>
                                      <p:to>
                                        <p:strVal val="visible"/>
                                      </p:to>
                                    </p:set>
                                    <p:animEffect filter="fade" transition="in">
                                      <p:cBhvr>
                                        <p:cTn id="40" dur="1000"/>
                                        <p:tgtEl>
                                          <p:spTgt spid="341">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ID="10" grpId="1" fill="hold">
                                  <p:stCondLst>
                                    <p:cond delay="0"/>
                                  </p:stCondLst>
                                  <p:iterate type="el" backwards="0">
                                    <p:tmAbs val="0"/>
                                  </p:iterate>
                                  <p:childTnLst>
                                    <p:set>
                                      <p:cBhvr>
                                        <p:cTn id="44" fill="hold"/>
                                        <p:tgtEl>
                                          <p:spTgt spid="341">
                                            <p:txEl>
                                              <p:pRg st="7" end="7"/>
                                            </p:txEl>
                                          </p:spTgt>
                                        </p:tgtEl>
                                        <p:attrNameLst>
                                          <p:attrName>style.visibility</p:attrName>
                                        </p:attrNameLst>
                                      </p:cBhvr>
                                      <p:to>
                                        <p:strVal val="visible"/>
                                      </p:to>
                                    </p:set>
                                    <p:animEffect filter="fade" transition="in">
                                      <p:cBhvr>
                                        <p:cTn id="45" dur="1000"/>
                                        <p:tgtEl>
                                          <p:spTgt spid="341">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41"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DiVincenzo’s criteria"/>
          <p:cNvSpPr txBox="1"/>
          <p:nvPr>
            <p:ph type="title"/>
          </p:nvPr>
        </p:nvSpPr>
        <p:spPr>
          <a:xfrm>
            <a:off x="1270000" y="838200"/>
            <a:ext cx="21844000" cy="1549400"/>
          </a:xfrm>
          <a:prstGeom prst="rect">
            <a:avLst/>
          </a:prstGeom>
        </p:spPr>
        <p:txBody>
          <a:bodyPr/>
          <a:lstStyle/>
          <a:p>
            <a:pPr/>
            <a:r>
              <a:t>DiVincenzo’s criteria</a:t>
            </a:r>
          </a:p>
        </p:txBody>
      </p:sp>
      <p:sp>
        <p:nvSpPr>
          <p:cNvPr id="161" name="A scalable physical system with well characterised qubit…"/>
          <p:cNvSpPr txBox="1"/>
          <p:nvPr>
            <p:ph type="body" sz="half" idx="1"/>
          </p:nvPr>
        </p:nvSpPr>
        <p:spPr>
          <a:xfrm>
            <a:off x="1270000" y="3429000"/>
            <a:ext cx="21844000" cy="3339547"/>
          </a:xfrm>
          <a:prstGeom prst="rect">
            <a:avLst/>
          </a:prstGeom>
        </p:spPr>
        <p:txBody>
          <a:bodyPr/>
          <a:lstStyle/>
          <a:p>
            <a:pPr marL="542290" indent="-542290" defTabSz="1487424">
              <a:spcBef>
                <a:spcPts val="1400"/>
              </a:spcBef>
              <a:buClrTx/>
              <a:buAutoNum type="arabicPeriod" startAt="1"/>
              <a:defRPr sz="2928"/>
            </a:pPr>
            <a:r>
              <a:t>A scalable physical system with well characterised qubit</a:t>
            </a:r>
          </a:p>
          <a:p>
            <a:pPr marL="542290" indent="-542290" defTabSz="1487424">
              <a:spcBef>
                <a:spcPts val="1400"/>
              </a:spcBef>
              <a:buClrTx/>
              <a:buAutoNum type="arabicPeriod" startAt="1"/>
              <a:defRPr sz="2928"/>
            </a:pPr>
            <a:r>
              <a:t>The ability to initialise the state of the qubits to a simple fiducial state, such as |000...⟩</a:t>
            </a:r>
          </a:p>
          <a:p>
            <a:pPr marL="542290" indent="-542290" defTabSz="1487424">
              <a:spcBef>
                <a:spcPts val="1400"/>
              </a:spcBef>
              <a:buClrTx/>
              <a:buAutoNum type="arabicPeriod" startAt="1"/>
              <a:defRPr sz="2928"/>
            </a:pPr>
            <a:r>
              <a:t>Long relevant decoherence times, much longer than the gate operation time</a:t>
            </a:r>
          </a:p>
          <a:p>
            <a:pPr marL="542290" indent="-542290" defTabSz="1487424">
              <a:spcBef>
                <a:spcPts val="1400"/>
              </a:spcBef>
              <a:buClrTx/>
              <a:buAutoNum type="arabicPeriod" startAt="1"/>
              <a:defRPr sz="2928"/>
            </a:pPr>
            <a:r>
              <a:t>A "universal" set of quantum gates</a:t>
            </a:r>
          </a:p>
          <a:p>
            <a:pPr marL="542290" indent="-542290" defTabSz="1487424">
              <a:spcBef>
                <a:spcPts val="1400"/>
              </a:spcBef>
              <a:buClrTx/>
              <a:buAutoNum type="arabicPeriod" startAt="1"/>
              <a:defRPr sz="2928"/>
            </a:pPr>
            <a:r>
              <a:t>A qubit-specific measurement capability</a:t>
            </a:r>
          </a:p>
        </p:txBody>
      </p:sp>
      <p:sp>
        <p:nvSpPr>
          <p:cNvPr id="162" name="Constructing a quantum computer requires that the experimental setup meet he following conditions"/>
          <p:cNvSpPr txBox="1"/>
          <p:nvPr>
            <p:ph type="body" idx="22"/>
          </p:nvPr>
        </p:nvSpPr>
        <p:spPr>
          <a:xfrm>
            <a:off x="1270000" y="2133600"/>
            <a:ext cx="21844000" cy="1016000"/>
          </a:xfrm>
          <a:prstGeom prst="rect">
            <a:avLst/>
          </a:prstGeom>
          <a:extLst>
            <a:ext uri="{C572A759-6A51-4108-AA02-DFA0A04FC94B}">
              <ma14:wrappingTextBoxFlag xmlns:ma14="http://schemas.microsoft.com/office/mac/drawingml/2011/main" val="1"/>
            </a:ext>
          </a:extLst>
        </p:spPr>
        <p:txBody>
          <a:bodyPr/>
          <a:lstStyle>
            <a:lvl1pPr defTabSz="536575">
              <a:defRPr sz="3509"/>
            </a:lvl1pPr>
          </a:lstStyle>
          <a:p>
            <a:pPr/>
            <a:r>
              <a:t>Constructing a quantum computer requires that the experimental setup meet he following conditions</a:t>
            </a:r>
          </a:p>
        </p:txBody>
      </p:sp>
      <p:pic>
        <p:nvPicPr>
          <p:cNvPr id="163" name="Image" descr="Image"/>
          <p:cNvPicPr>
            <a:picLocks noChangeAspect="1"/>
          </p:cNvPicPr>
          <p:nvPr/>
        </p:nvPicPr>
        <p:blipFill>
          <a:blip r:embed="rId2">
            <a:extLst/>
          </a:blip>
          <a:srcRect l="0" t="0" r="13249" b="0"/>
          <a:stretch>
            <a:fillRect/>
          </a:stretch>
        </p:blipFill>
        <p:spPr>
          <a:xfrm>
            <a:off x="3907428" y="7047945"/>
            <a:ext cx="2280591" cy="4457701"/>
          </a:xfrm>
          <a:prstGeom prst="rect">
            <a:avLst/>
          </a:prstGeom>
          <a:ln w="12700">
            <a:miter lim="400000"/>
          </a:ln>
        </p:spPr>
      </p:pic>
      <p:pic>
        <p:nvPicPr>
          <p:cNvPr id="164" name="Image" descr="Image"/>
          <p:cNvPicPr>
            <a:picLocks noChangeAspect="1"/>
          </p:cNvPicPr>
          <p:nvPr/>
        </p:nvPicPr>
        <p:blipFill>
          <a:blip r:embed="rId3">
            <a:extLst/>
          </a:blip>
          <a:srcRect l="0" t="0" r="0" b="81256"/>
          <a:stretch>
            <a:fillRect/>
          </a:stretch>
        </p:blipFill>
        <p:spPr>
          <a:xfrm>
            <a:off x="4913168" y="7047946"/>
            <a:ext cx="1257301" cy="830781"/>
          </a:xfrm>
          <a:prstGeom prst="rect">
            <a:avLst/>
          </a:prstGeom>
          <a:ln w="12700">
            <a:miter lim="400000"/>
          </a:ln>
        </p:spPr>
      </p:pic>
      <p:sp>
        <p:nvSpPr>
          <p:cNvPr id="165" name="Line"/>
          <p:cNvSpPr/>
          <p:nvPr/>
        </p:nvSpPr>
        <p:spPr>
          <a:xfrm>
            <a:off x="6201609" y="7516786"/>
            <a:ext cx="448260" cy="1"/>
          </a:xfrm>
          <a:prstGeom prst="line">
            <a:avLst/>
          </a:prstGeom>
          <a:ln w="50800">
            <a:solidFill>
              <a:srgbClr val="979797"/>
            </a:solidFill>
            <a:miter lim="400000"/>
          </a:ln>
        </p:spPr>
        <p:txBody>
          <a:bodyPr lIns="50800" tIns="50800" rIns="50800" bIns="50800" anchor="ctr"/>
          <a:lstStyle/>
          <a:p>
            <a:pPr/>
          </a:p>
        </p:txBody>
      </p:sp>
      <p:sp>
        <p:nvSpPr>
          <p:cNvPr id="166" name="Line"/>
          <p:cNvSpPr/>
          <p:nvPr/>
        </p:nvSpPr>
        <p:spPr>
          <a:xfrm>
            <a:off x="6201609" y="8735986"/>
            <a:ext cx="448260" cy="1"/>
          </a:xfrm>
          <a:prstGeom prst="line">
            <a:avLst/>
          </a:prstGeom>
          <a:ln w="50800">
            <a:solidFill>
              <a:srgbClr val="979797"/>
            </a:solidFill>
            <a:miter lim="400000"/>
          </a:ln>
        </p:spPr>
        <p:txBody>
          <a:bodyPr lIns="50800" tIns="50800" rIns="50800" bIns="50800" anchor="ctr"/>
          <a:lstStyle/>
          <a:p>
            <a:pPr/>
          </a:p>
        </p:txBody>
      </p:sp>
      <p:sp>
        <p:nvSpPr>
          <p:cNvPr id="167" name="Line"/>
          <p:cNvSpPr/>
          <p:nvPr/>
        </p:nvSpPr>
        <p:spPr>
          <a:xfrm>
            <a:off x="6201609" y="9955186"/>
            <a:ext cx="448260" cy="1"/>
          </a:xfrm>
          <a:prstGeom prst="line">
            <a:avLst/>
          </a:prstGeom>
          <a:ln w="50800">
            <a:solidFill>
              <a:srgbClr val="979797"/>
            </a:solidFill>
            <a:miter lim="400000"/>
          </a:ln>
        </p:spPr>
        <p:txBody>
          <a:bodyPr lIns="50800" tIns="50800" rIns="50800" bIns="50800" anchor="ctr"/>
          <a:lstStyle/>
          <a:p>
            <a:pPr/>
          </a:p>
        </p:txBody>
      </p:sp>
      <p:sp>
        <p:nvSpPr>
          <p:cNvPr id="168" name="Line"/>
          <p:cNvSpPr/>
          <p:nvPr/>
        </p:nvSpPr>
        <p:spPr>
          <a:xfrm>
            <a:off x="6201609" y="11174386"/>
            <a:ext cx="448260" cy="1"/>
          </a:xfrm>
          <a:prstGeom prst="line">
            <a:avLst/>
          </a:prstGeom>
          <a:ln w="50800">
            <a:solidFill>
              <a:srgbClr val="979797"/>
            </a:solidFill>
            <a:miter lim="400000"/>
          </a:ln>
        </p:spPr>
        <p:txBody>
          <a:bodyPr lIns="50800" tIns="50800" rIns="50800" bIns="50800" anchor="ctr"/>
          <a:lstStyle/>
          <a:p>
            <a:pPr/>
          </a:p>
        </p:txBody>
      </p:sp>
      <p:pic>
        <p:nvPicPr>
          <p:cNvPr id="169" name="Image" descr="Image"/>
          <p:cNvPicPr>
            <a:picLocks noChangeAspect="1"/>
          </p:cNvPicPr>
          <p:nvPr/>
        </p:nvPicPr>
        <p:blipFill>
          <a:blip r:embed="rId3">
            <a:extLst/>
          </a:blip>
          <a:srcRect l="0" t="56652" r="0" b="23794"/>
          <a:stretch>
            <a:fillRect/>
          </a:stretch>
        </p:blipFill>
        <p:spPr>
          <a:xfrm>
            <a:off x="4913168" y="9593366"/>
            <a:ext cx="1257301" cy="866648"/>
          </a:xfrm>
          <a:prstGeom prst="rect">
            <a:avLst/>
          </a:prstGeom>
          <a:ln w="12700">
            <a:miter lim="400000"/>
          </a:ln>
        </p:spPr>
      </p:pic>
      <p:pic>
        <p:nvPicPr>
          <p:cNvPr id="170" name="Image" descr="Image"/>
          <p:cNvPicPr>
            <a:picLocks noChangeAspect="1"/>
          </p:cNvPicPr>
          <p:nvPr/>
        </p:nvPicPr>
        <p:blipFill>
          <a:blip r:embed="rId3">
            <a:extLst/>
          </a:blip>
          <a:srcRect l="0" t="83627" r="0" b="0"/>
          <a:stretch>
            <a:fillRect/>
          </a:stretch>
        </p:blipFill>
        <p:spPr>
          <a:xfrm>
            <a:off x="4913168" y="10811444"/>
            <a:ext cx="1257301" cy="725700"/>
          </a:xfrm>
          <a:prstGeom prst="rect">
            <a:avLst/>
          </a:prstGeom>
          <a:ln w="12700">
            <a:miter lim="400000"/>
          </a:ln>
        </p:spPr>
      </p:pic>
      <p:pic>
        <p:nvPicPr>
          <p:cNvPr id="171" name="Image" descr="Image"/>
          <p:cNvPicPr>
            <a:picLocks noChangeAspect="1"/>
          </p:cNvPicPr>
          <p:nvPr/>
        </p:nvPicPr>
        <p:blipFill>
          <a:blip r:embed="rId3">
            <a:extLst/>
          </a:blip>
          <a:srcRect l="0" t="30164" r="0" b="52208"/>
          <a:stretch>
            <a:fillRect/>
          </a:stretch>
        </p:blipFill>
        <p:spPr>
          <a:xfrm>
            <a:off x="4913168" y="8345262"/>
            <a:ext cx="1257301" cy="781280"/>
          </a:xfrm>
          <a:prstGeom prst="rect">
            <a:avLst/>
          </a:prstGeom>
          <a:ln w="12700">
            <a:miter lim="400000"/>
          </a:ln>
        </p:spPr>
      </p:pic>
      <p:sp>
        <p:nvSpPr>
          <p:cNvPr id="172" name="Line"/>
          <p:cNvSpPr/>
          <p:nvPr/>
        </p:nvSpPr>
        <p:spPr>
          <a:xfrm>
            <a:off x="6644555" y="7516786"/>
            <a:ext cx="12374567" cy="1"/>
          </a:xfrm>
          <a:prstGeom prst="line">
            <a:avLst/>
          </a:prstGeom>
          <a:ln w="50800">
            <a:solidFill>
              <a:srgbClr val="979797"/>
            </a:solidFill>
            <a:miter lim="400000"/>
          </a:ln>
        </p:spPr>
        <p:txBody>
          <a:bodyPr lIns="50800" tIns="50800" rIns="50800" bIns="50800" anchor="ctr"/>
          <a:lstStyle/>
          <a:p>
            <a:pPr/>
          </a:p>
        </p:txBody>
      </p:sp>
      <p:sp>
        <p:nvSpPr>
          <p:cNvPr id="173" name="Line"/>
          <p:cNvSpPr/>
          <p:nvPr/>
        </p:nvSpPr>
        <p:spPr>
          <a:xfrm>
            <a:off x="6644556" y="8735986"/>
            <a:ext cx="12374566" cy="1"/>
          </a:xfrm>
          <a:prstGeom prst="line">
            <a:avLst/>
          </a:prstGeom>
          <a:ln w="50800">
            <a:solidFill>
              <a:srgbClr val="979797"/>
            </a:solidFill>
            <a:miter lim="400000"/>
          </a:ln>
        </p:spPr>
        <p:txBody>
          <a:bodyPr lIns="50800" tIns="50800" rIns="50800" bIns="50800" anchor="ctr"/>
          <a:lstStyle/>
          <a:p>
            <a:pPr/>
          </a:p>
        </p:txBody>
      </p:sp>
      <p:sp>
        <p:nvSpPr>
          <p:cNvPr id="174" name="Line"/>
          <p:cNvSpPr/>
          <p:nvPr/>
        </p:nvSpPr>
        <p:spPr>
          <a:xfrm>
            <a:off x="6644556" y="9955186"/>
            <a:ext cx="12374566" cy="1"/>
          </a:xfrm>
          <a:prstGeom prst="line">
            <a:avLst/>
          </a:prstGeom>
          <a:ln w="50800">
            <a:solidFill>
              <a:srgbClr val="979797"/>
            </a:solidFill>
            <a:miter lim="400000"/>
          </a:ln>
        </p:spPr>
        <p:txBody>
          <a:bodyPr lIns="50800" tIns="50800" rIns="50800" bIns="50800" anchor="ctr"/>
          <a:lstStyle/>
          <a:p>
            <a:pPr/>
          </a:p>
        </p:txBody>
      </p:sp>
      <p:sp>
        <p:nvSpPr>
          <p:cNvPr id="175" name="Line"/>
          <p:cNvSpPr/>
          <p:nvPr/>
        </p:nvSpPr>
        <p:spPr>
          <a:xfrm>
            <a:off x="6644556" y="11174386"/>
            <a:ext cx="12374566" cy="1"/>
          </a:xfrm>
          <a:prstGeom prst="line">
            <a:avLst/>
          </a:prstGeom>
          <a:ln w="50800">
            <a:solidFill>
              <a:srgbClr val="979797"/>
            </a:solidFill>
            <a:miter lim="400000"/>
          </a:ln>
        </p:spPr>
        <p:txBody>
          <a:bodyPr lIns="50800" tIns="50800" rIns="50800" bIns="50800" anchor="ctr"/>
          <a:lstStyle/>
          <a:p>
            <a:pPr/>
          </a:p>
        </p:txBody>
      </p:sp>
      <p:pic>
        <p:nvPicPr>
          <p:cNvPr id="176" name="Image" descr="Image"/>
          <p:cNvPicPr>
            <a:picLocks noChangeAspect="1"/>
          </p:cNvPicPr>
          <p:nvPr/>
        </p:nvPicPr>
        <p:blipFill>
          <a:blip r:embed="rId4">
            <a:extLst/>
          </a:blip>
          <a:stretch>
            <a:fillRect/>
          </a:stretch>
        </p:blipFill>
        <p:spPr>
          <a:xfrm>
            <a:off x="6681009" y="7021486"/>
            <a:ext cx="990601" cy="990601"/>
          </a:xfrm>
          <a:prstGeom prst="rect">
            <a:avLst/>
          </a:prstGeom>
          <a:ln w="12700">
            <a:miter lim="400000"/>
          </a:ln>
        </p:spPr>
      </p:pic>
      <p:pic>
        <p:nvPicPr>
          <p:cNvPr id="177" name="Image" descr="Image"/>
          <p:cNvPicPr>
            <a:picLocks noChangeAspect="1"/>
          </p:cNvPicPr>
          <p:nvPr/>
        </p:nvPicPr>
        <p:blipFill>
          <a:blip r:embed="rId4">
            <a:extLst/>
          </a:blip>
          <a:stretch>
            <a:fillRect/>
          </a:stretch>
        </p:blipFill>
        <p:spPr>
          <a:xfrm>
            <a:off x="6681009" y="8265025"/>
            <a:ext cx="990601" cy="990601"/>
          </a:xfrm>
          <a:prstGeom prst="rect">
            <a:avLst/>
          </a:prstGeom>
          <a:ln w="12700">
            <a:miter lim="400000"/>
          </a:ln>
        </p:spPr>
      </p:pic>
      <p:pic>
        <p:nvPicPr>
          <p:cNvPr id="178" name="Image" descr="Image"/>
          <p:cNvPicPr>
            <a:picLocks noChangeAspect="1"/>
          </p:cNvPicPr>
          <p:nvPr/>
        </p:nvPicPr>
        <p:blipFill>
          <a:blip r:embed="rId5">
            <a:extLst/>
          </a:blip>
          <a:stretch>
            <a:fillRect/>
          </a:stretch>
        </p:blipFill>
        <p:spPr>
          <a:xfrm>
            <a:off x="8688293" y="9466236"/>
            <a:ext cx="977901" cy="977901"/>
          </a:xfrm>
          <a:prstGeom prst="rect">
            <a:avLst/>
          </a:prstGeom>
          <a:ln w="12700">
            <a:miter lim="400000"/>
          </a:ln>
        </p:spPr>
      </p:pic>
      <p:pic>
        <p:nvPicPr>
          <p:cNvPr id="179" name="Image" descr="Image"/>
          <p:cNvPicPr>
            <a:picLocks noChangeAspect="1"/>
          </p:cNvPicPr>
          <p:nvPr/>
        </p:nvPicPr>
        <p:blipFill>
          <a:blip r:embed="rId5">
            <a:extLst/>
          </a:blip>
          <a:stretch>
            <a:fillRect/>
          </a:stretch>
        </p:blipFill>
        <p:spPr>
          <a:xfrm>
            <a:off x="10437846" y="9466236"/>
            <a:ext cx="977901" cy="977901"/>
          </a:xfrm>
          <a:prstGeom prst="rect">
            <a:avLst/>
          </a:prstGeom>
          <a:ln w="12700">
            <a:miter lim="400000"/>
          </a:ln>
        </p:spPr>
      </p:pic>
      <p:pic>
        <p:nvPicPr>
          <p:cNvPr id="180" name="Image" descr="Image"/>
          <p:cNvPicPr>
            <a:picLocks noChangeAspect="1"/>
          </p:cNvPicPr>
          <p:nvPr/>
        </p:nvPicPr>
        <p:blipFill>
          <a:blip r:embed="rId6">
            <a:extLst/>
          </a:blip>
          <a:stretch>
            <a:fillRect/>
          </a:stretch>
        </p:blipFill>
        <p:spPr>
          <a:xfrm>
            <a:off x="12203426" y="10685436"/>
            <a:ext cx="977901" cy="977901"/>
          </a:xfrm>
          <a:prstGeom prst="rect">
            <a:avLst/>
          </a:prstGeom>
          <a:ln w="12700">
            <a:miter lim="400000"/>
          </a:ln>
        </p:spPr>
      </p:pic>
      <p:sp>
        <p:nvSpPr>
          <p:cNvPr id="181" name="Line"/>
          <p:cNvSpPr/>
          <p:nvPr/>
        </p:nvSpPr>
        <p:spPr>
          <a:xfrm flipV="1">
            <a:off x="9180302" y="8733011"/>
            <a:ext cx="4920" cy="873511"/>
          </a:xfrm>
          <a:prstGeom prst="line">
            <a:avLst/>
          </a:prstGeom>
          <a:ln w="114300">
            <a:solidFill>
              <a:srgbClr val="007AD3"/>
            </a:solidFill>
            <a:miter lim="400000"/>
            <a:tailEnd type="oval"/>
          </a:ln>
        </p:spPr>
        <p:txBody>
          <a:bodyPr lIns="50800" tIns="50800" rIns="50800" bIns="50800" anchor="ctr"/>
          <a:lstStyle/>
          <a:p>
            <a:pPr/>
          </a:p>
        </p:txBody>
      </p:sp>
      <p:sp>
        <p:nvSpPr>
          <p:cNvPr id="182" name="Line"/>
          <p:cNvSpPr/>
          <p:nvPr/>
        </p:nvSpPr>
        <p:spPr>
          <a:xfrm flipH="1" flipV="1">
            <a:off x="9184322" y="8819572"/>
            <a:ext cx="727" cy="723708"/>
          </a:xfrm>
          <a:prstGeom prst="line">
            <a:avLst/>
          </a:prstGeom>
          <a:ln w="165100">
            <a:solidFill>
              <a:srgbClr val="007AD3"/>
            </a:solidFill>
            <a:miter lim="400000"/>
          </a:ln>
        </p:spPr>
        <p:txBody>
          <a:bodyPr lIns="50800" tIns="50800" rIns="50800" bIns="50800" anchor="ctr"/>
          <a:lstStyle/>
          <a:p>
            <a:pPr/>
          </a:p>
        </p:txBody>
      </p:sp>
      <p:sp>
        <p:nvSpPr>
          <p:cNvPr id="183" name="Line"/>
          <p:cNvSpPr/>
          <p:nvPr/>
        </p:nvSpPr>
        <p:spPr>
          <a:xfrm flipV="1">
            <a:off x="10921949" y="7511812"/>
            <a:ext cx="2013" cy="2094711"/>
          </a:xfrm>
          <a:prstGeom prst="line">
            <a:avLst/>
          </a:prstGeom>
          <a:ln w="114300">
            <a:solidFill>
              <a:srgbClr val="007AD3"/>
            </a:solidFill>
            <a:miter lim="400000"/>
            <a:tailEnd type="oval"/>
          </a:ln>
        </p:spPr>
        <p:txBody>
          <a:bodyPr lIns="50800" tIns="50800" rIns="50800" bIns="50800" anchor="ctr"/>
          <a:lstStyle/>
          <a:p>
            <a:pPr/>
          </a:p>
        </p:txBody>
      </p:sp>
      <p:sp>
        <p:nvSpPr>
          <p:cNvPr id="184" name="Line"/>
          <p:cNvSpPr/>
          <p:nvPr/>
        </p:nvSpPr>
        <p:spPr>
          <a:xfrm flipV="1">
            <a:off x="10926694" y="7491385"/>
            <a:ext cx="1" cy="2051895"/>
          </a:xfrm>
          <a:prstGeom prst="line">
            <a:avLst/>
          </a:prstGeom>
          <a:ln w="165100">
            <a:solidFill>
              <a:srgbClr val="007AD3"/>
            </a:solidFill>
            <a:miter lim="400000"/>
          </a:ln>
        </p:spPr>
        <p:txBody>
          <a:bodyPr lIns="50800" tIns="50800" rIns="50800" bIns="50800" anchor="ctr"/>
          <a:lstStyle/>
          <a:p>
            <a:pPr/>
          </a:p>
        </p:txBody>
      </p:sp>
      <p:sp>
        <p:nvSpPr>
          <p:cNvPr id="185" name="Line"/>
          <p:cNvSpPr/>
          <p:nvPr/>
        </p:nvSpPr>
        <p:spPr>
          <a:xfrm flipV="1">
            <a:off x="12687528" y="8719520"/>
            <a:ext cx="3368" cy="2045878"/>
          </a:xfrm>
          <a:prstGeom prst="line">
            <a:avLst/>
          </a:prstGeom>
          <a:ln w="114300">
            <a:solidFill>
              <a:srgbClr val="9D44FF"/>
            </a:solidFill>
            <a:miter lim="400000"/>
            <a:tailEnd type="oval"/>
          </a:ln>
        </p:spPr>
        <p:txBody>
          <a:bodyPr lIns="50800" tIns="50800" rIns="50800" bIns="50800" anchor="ctr"/>
          <a:lstStyle/>
          <a:p>
            <a:pPr/>
          </a:p>
        </p:txBody>
      </p:sp>
      <p:sp>
        <p:nvSpPr>
          <p:cNvPr id="186" name="Line"/>
          <p:cNvSpPr/>
          <p:nvPr/>
        </p:nvSpPr>
        <p:spPr>
          <a:xfrm flipV="1">
            <a:off x="12692274" y="7491385"/>
            <a:ext cx="1" cy="3210770"/>
          </a:xfrm>
          <a:prstGeom prst="line">
            <a:avLst/>
          </a:prstGeom>
          <a:ln w="165100">
            <a:solidFill>
              <a:srgbClr val="9D44FF"/>
            </a:solidFill>
            <a:miter lim="400000"/>
          </a:ln>
        </p:spPr>
        <p:txBody>
          <a:bodyPr lIns="50800" tIns="50800" rIns="50800" bIns="50800" anchor="ctr"/>
          <a:lstStyle/>
          <a:p>
            <a:pPr/>
          </a:p>
        </p:txBody>
      </p:sp>
      <p:sp>
        <p:nvSpPr>
          <p:cNvPr id="187" name="Line"/>
          <p:cNvSpPr/>
          <p:nvPr/>
        </p:nvSpPr>
        <p:spPr>
          <a:xfrm flipH="1" flipV="1">
            <a:off x="12687047" y="7500616"/>
            <a:ext cx="1984" cy="1957167"/>
          </a:xfrm>
          <a:prstGeom prst="line">
            <a:avLst/>
          </a:prstGeom>
          <a:ln w="114300">
            <a:solidFill>
              <a:srgbClr val="9D44FF"/>
            </a:solidFill>
            <a:miter lim="400000"/>
            <a:tailEnd type="oval"/>
          </a:ln>
        </p:spPr>
        <p:txBody>
          <a:bodyPr lIns="50800" tIns="50800" rIns="50800" bIns="50800" anchor="ctr"/>
          <a:lstStyle/>
          <a:p>
            <a:pPr/>
          </a:p>
        </p:txBody>
      </p:sp>
      <p:pic>
        <p:nvPicPr>
          <p:cNvPr id="188" name="Image" descr="Image"/>
          <p:cNvPicPr>
            <a:picLocks noChangeAspect="1"/>
          </p:cNvPicPr>
          <p:nvPr/>
        </p:nvPicPr>
        <p:blipFill>
          <a:blip r:embed="rId7">
            <a:extLst/>
          </a:blip>
          <a:srcRect l="0" t="0" r="14261" b="0"/>
          <a:stretch>
            <a:fillRect/>
          </a:stretch>
        </p:blipFill>
        <p:spPr>
          <a:xfrm>
            <a:off x="3850216" y="12645972"/>
            <a:ext cx="2286640" cy="533401"/>
          </a:xfrm>
          <a:prstGeom prst="rect">
            <a:avLst/>
          </a:prstGeom>
          <a:ln w="12700">
            <a:miter lim="400000"/>
          </a:ln>
        </p:spPr>
      </p:pic>
      <p:sp>
        <p:nvSpPr>
          <p:cNvPr id="189" name="Line"/>
          <p:cNvSpPr/>
          <p:nvPr/>
        </p:nvSpPr>
        <p:spPr>
          <a:xfrm>
            <a:off x="6169859" y="12885711"/>
            <a:ext cx="448260" cy="1"/>
          </a:xfrm>
          <a:prstGeom prst="line">
            <a:avLst/>
          </a:prstGeom>
          <a:ln w="50800">
            <a:solidFill>
              <a:srgbClr val="979797"/>
            </a:solidFill>
            <a:miter lim="400000"/>
          </a:ln>
        </p:spPr>
        <p:txBody>
          <a:bodyPr lIns="50800" tIns="50800" rIns="50800" bIns="50800" anchor="ctr"/>
          <a:lstStyle/>
          <a:p>
            <a:pPr/>
          </a:p>
        </p:txBody>
      </p:sp>
      <p:sp>
        <p:nvSpPr>
          <p:cNvPr id="190" name="Line"/>
          <p:cNvSpPr/>
          <p:nvPr/>
        </p:nvSpPr>
        <p:spPr>
          <a:xfrm>
            <a:off x="6615981" y="12885711"/>
            <a:ext cx="12374567" cy="1"/>
          </a:xfrm>
          <a:prstGeom prst="line">
            <a:avLst/>
          </a:prstGeom>
          <a:ln w="50800">
            <a:solidFill>
              <a:srgbClr val="979797"/>
            </a:solidFill>
            <a:miter lim="400000"/>
          </a:ln>
        </p:spPr>
        <p:txBody>
          <a:bodyPr lIns="50800" tIns="50800" rIns="50800" bIns="50800" anchor="ctr"/>
          <a:lstStyle/>
          <a:p>
            <a:pPr/>
          </a:p>
        </p:txBody>
      </p:sp>
      <p:pic>
        <p:nvPicPr>
          <p:cNvPr id="191" name="Image" descr="Image"/>
          <p:cNvPicPr>
            <a:picLocks noChangeAspect="1"/>
          </p:cNvPicPr>
          <p:nvPr/>
        </p:nvPicPr>
        <p:blipFill>
          <a:blip r:embed="rId8">
            <a:extLst/>
          </a:blip>
          <a:stretch>
            <a:fillRect/>
          </a:stretch>
        </p:blipFill>
        <p:spPr>
          <a:xfrm>
            <a:off x="15203724" y="9466236"/>
            <a:ext cx="990601" cy="990601"/>
          </a:xfrm>
          <a:prstGeom prst="rect">
            <a:avLst/>
          </a:prstGeom>
          <a:ln w="12700">
            <a:miter lim="400000"/>
          </a:ln>
        </p:spPr>
      </p:pic>
      <p:pic>
        <p:nvPicPr>
          <p:cNvPr id="192" name="Image" descr="Image"/>
          <p:cNvPicPr>
            <a:picLocks noChangeAspect="1"/>
          </p:cNvPicPr>
          <p:nvPr/>
        </p:nvPicPr>
        <p:blipFill>
          <a:blip r:embed="rId8">
            <a:extLst/>
          </a:blip>
          <a:stretch>
            <a:fillRect/>
          </a:stretch>
        </p:blipFill>
        <p:spPr>
          <a:xfrm>
            <a:off x="17153957" y="10679086"/>
            <a:ext cx="990601" cy="990601"/>
          </a:xfrm>
          <a:prstGeom prst="rect">
            <a:avLst/>
          </a:prstGeom>
          <a:ln w="12700">
            <a:miter lim="400000"/>
          </a:ln>
        </p:spPr>
      </p:pic>
      <p:sp>
        <p:nvSpPr>
          <p:cNvPr id="193" name="Line"/>
          <p:cNvSpPr/>
          <p:nvPr/>
        </p:nvSpPr>
        <p:spPr>
          <a:xfrm flipV="1">
            <a:off x="15696928" y="10446810"/>
            <a:ext cx="1" cy="2413586"/>
          </a:xfrm>
          <a:prstGeom prst="line">
            <a:avLst/>
          </a:prstGeom>
          <a:ln w="50800">
            <a:solidFill>
              <a:srgbClr val="979797"/>
            </a:solidFill>
            <a:miter lim="400000"/>
            <a:headEnd type="triangle"/>
          </a:ln>
        </p:spPr>
        <p:txBody>
          <a:bodyPr lIns="50800" tIns="50800" rIns="50800" bIns="50800" anchor="ctr"/>
          <a:lstStyle/>
          <a:p>
            <a:pPr/>
          </a:p>
        </p:txBody>
      </p:sp>
      <p:sp>
        <p:nvSpPr>
          <p:cNvPr id="194" name="Line"/>
          <p:cNvSpPr/>
          <p:nvPr/>
        </p:nvSpPr>
        <p:spPr>
          <a:xfrm flipV="1">
            <a:off x="17649256" y="11652223"/>
            <a:ext cx="1" cy="1211749"/>
          </a:xfrm>
          <a:prstGeom prst="line">
            <a:avLst/>
          </a:prstGeom>
          <a:ln w="50800">
            <a:solidFill>
              <a:srgbClr val="979797"/>
            </a:solidFill>
            <a:miter lim="400000"/>
            <a:headEnd type="triangle"/>
          </a:ln>
        </p:spPr>
        <p:txBody>
          <a:bodyPr lIns="50800" tIns="50800" rIns="50800" bIns="50800"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61">
                                            <p:bg/>
                                          </p:spTgt>
                                        </p:tgtEl>
                                        <p:attrNameLst>
                                          <p:attrName>style.visibility</p:attrName>
                                        </p:attrNameLst>
                                      </p:cBhvr>
                                      <p:to>
                                        <p:strVal val="visible"/>
                                      </p:to>
                                    </p:set>
                                    <p:animEffect filter="fade" transition="in">
                                      <p:cBhvr>
                                        <p:cTn id="7" dur="1000"/>
                                        <p:tgtEl>
                                          <p:spTgt spid="161">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161">
                                            <p:txEl>
                                              <p:pRg st="0" end="0"/>
                                            </p:txEl>
                                          </p:spTgt>
                                        </p:tgtEl>
                                        <p:attrNameLst>
                                          <p:attrName>style.visibility</p:attrName>
                                        </p:attrNameLst>
                                      </p:cBhvr>
                                      <p:to>
                                        <p:strVal val="visible"/>
                                      </p:to>
                                    </p:set>
                                    <p:animEffect filter="fade" transition="in">
                                      <p:cBhvr>
                                        <p:cTn id="10" dur="1000"/>
                                        <p:tgtEl>
                                          <p:spTgt spid="161">
                                            <p:txEl>
                                              <p:pRg st="0" end="0"/>
                                            </p:txEl>
                                          </p:spTgt>
                                        </p:tgtEl>
                                      </p:cBhvr>
                                    </p:animEffect>
                                  </p:childTnLst>
                                </p:cTn>
                              </p:par>
                            </p:childTnLst>
                          </p:cTn>
                        </p:par>
                        <p:par>
                          <p:cTn id="11" fill="hold">
                            <p:stCondLst>
                              <p:cond delay="1000"/>
                            </p:stCondLst>
                            <p:childTnLst>
                              <p:par>
                                <p:cTn id="12" presetClass="entr" nodeType="afterEffect" presetID="10" grpId="2" fill="hold">
                                  <p:stCondLst>
                                    <p:cond delay="0"/>
                                  </p:stCondLst>
                                  <p:iterate type="el" backwards="0">
                                    <p:tmAbs val="0"/>
                                  </p:iterate>
                                  <p:childTnLst>
                                    <p:set>
                                      <p:cBhvr>
                                        <p:cTn id="13" fill="hold"/>
                                        <p:tgtEl>
                                          <p:spTgt spid="163"/>
                                        </p:tgtEl>
                                        <p:attrNameLst>
                                          <p:attrName>style.visibility</p:attrName>
                                        </p:attrNameLst>
                                      </p:cBhvr>
                                      <p:to>
                                        <p:strVal val="visible"/>
                                      </p:to>
                                    </p:set>
                                    <p:animEffect filter="fade" transition="in">
                                      <p:cBhvr>
                                        <p:cTn id="14" dur="500"/>
                                        <p:tgtEl>
                                          <p:spTgt spid="163"/>
                                        </p:tgtEl>
                                      </p:cBhvr>
                                    </p:animEffect>
                                  </p:childTnLst>
                                </p:cTn>
                              </p:par>
                            </p:childTnLst>
                          </p:cTn>
                        </p:par>
                        <p:par>
                          <p:cTn id="15" fill="hold">
                            <p:stCondLst>
                              <p:cond delay="1500"/>
                            </p:stCondLst>
                            <p:childTnLst>
                              <p:par>
                                <p:cTn id="16" presetClass="entr" nodeType="afterEffect" presetID="10" grpId="3" fill="hold">
                                  <p:stCondLst>
                                    <p:cond delay="0"/>
                                  </p:stCondLst>
                                  <p:iterate type="el" backwards="0">
                                    <p:tmAbs val="0"/>
                                  </p:iterate>
                                  <p:childTnLst>
                                    <p:set>
                                      <p:cBhvr>
                                        <p:cTn id="17" fill="hold"/>
                                        <p:tgtEl>
                                          <p:spTgt spid="165"/>
                                        </p:tgtEl>
                                        <p:attrNameLst>
                                          <p:attrName>style.visibility</p:attrName>
                                        </p:attrNameLst>
                                      </p:cBhvr>
                                      <p:to>
                                        <p:strVal val="visible"/>
                                      </p:to>
                                    </p:set>
                                    <p:animEffect filter="fade" transition="in">
                                      <p:cBhvr>
                                        <p:cTn id="18" dur="1000"/>
                                        <p:tgtEl>
                                          <p:spTgt spid="165"/>
                                        </p:tgtEl>
                                      </p:cBhvr>
                                    </p:animEffect>
                                  </p:childTnLst>
                                </p:cTn>
                              </p:par>
                            </p:childTnLst>
                          </p:cTn>
                        </p:par>
                        <p:par>
                          <p:cTn id="19" fill="hold">
                            <p:stCondLst>
                              <p:cond delay="2500"/>
                            </p:stCondLst>
                            <p:childTnLst>
                              <p:par>
                                <p:cTn id="20" presetClass="entr" nodeType="afterEffect" presetID="10" grpId="4" fill="hold">
                                  <p:stCondLst>
                                    <p:cond delay="0"/>
                                  </p:stCondLst>
                                  <p:iterate type="el" backwards="0">
                                    <p:tmAbs val="0"/>
                                  </p:iterate>
                                  <p:childTnLst>
                                    <p:set>
                                      <p:cBhvr>
                                        <p:cTn id="21" fill="hold"/>
                                        <p:tgtEl>
                                          <p:spTgt spid="166"/>
                                        </p:tgtEl>
                                        <p:attrNameLst>
                                          <p:attrName>style.visibility</p:attrName>
                                        </p:attrNameLst>
                                      </p:cBhvr>
                                      <p:to>
                                        <p:strVal val="visible"/>
                                      </p:to>
                                    </p:set>
                                    <p:animEffect filter="fade" transition="in">
                                      <p:cBhvr>
                                        <p:cTn id="22" dur="1000"/>
                                        <p:tgtEl>
                                          <p:spTgt spid="166"/>
                                        </p:tgtEl>
                                      </p:cBhvr>
                                    </p:animEffect>
                                  </p:childTnLst>
                                </p:cTn>
                              </p:par>
                            </p:childTnLst>
                          </p:cTn>
                        </p:par>
                        <p:par>
                          <p:cTn id="23" fill="hold">
                            <p:stCondLst>
                              <p:cond delay="3500"/>
                            </p:stCondLst>
                            <p:childTnLst>
                              <p:par>
                                <p:cTn id="24" presetClass="entr" nodeType="afterEffect" presetID="10" grpId="5" fill="hold">
                                  <p:stCondLst>
                                    <p:cond delay="0"/>
                                  </p:stCondLst>
                                  <p:iterate type="el" backwards="0">
                                    <p:tmAbs val="0"/>
                                  </p:iterate>
                                  <p:childTnLst>
                                    <p:set>
                                      <p:cBhvr>
                                        <p:cTn id="25" fill="hold"/>
                                        <p:tgtEl>
                                          <p:spTgt spid="167"/>
                                        </p:tgtEl>
                                        <p:attrNameLst>
                                          <p:attrName>style.visibility</p:attrName>
                                        </p:attrNameLst>
                                      </p:cBhvr>
                                      <p:to>
                                        <p:strVal val="visible"/>
                                      </p:to>
                                    </p:set>
                                    <p:animEffect filter="fade" transition="in">
                                      <p:cBhvr>
                                        <p:cTn id="26" dur="1000"/>
                                        <p:tgtEl>
                                          <p:spTgt spid="167"/>
                                        </p:tgtEl>
                                      </p:cBhvr>
                                    </p:animEffect>
                                  </p:childTnLst>
                                </p:cTn>
                              </p:par>
                            </p:childTnLst>
                          </p:cTn>
                        </p:par>
                        <p:par>
                          <p:cTn id="27" fill="hold">
                            <p:stCondLst>
                              <p:cond delay="4500"/>
                            </p:stCondLst>
                            <p:childTnLst>
                              <p:par>
                                <p:cTn id="28" presetClass="entr" nodeType="afterEffect" presetID="10" grpId="6" fill="hold">
                                  <p:stCondLst>
                                    <p:cond delay="0"/>
                                  </p:stCondLst>
                                  <p:iterate type="el" backwards="0">
                                    <p:tmAbs val="0"/>
                                  </p:iterate>
                                  <p:childTnLst>
                                    <p:set>
                                      <p:cBhvr>
                                        <p:cTn id="29" fill="hold"/>
                                        <p:tgtEl>
                                          <p:spTgt spid="168"/>
                                        </p:tgtEl>
                                        <p:attrNameLst>
                                          <p:attrName>style.visibility</p:attrName>
                                        </p:attrNameLst>
                                      </p:cBhvr>
                                      <p:to>
                                        <p:strVal val="visible"/>
                                      </p:to>
                                    </p:set>
                                    <p:animEffect filter="fade" transition="in">
                                      <p:cBhvr>
                                        <p:cTn id="30" dur="1000"/>
                                        <p:tgtEl>
                                          <p:spTgt spid="168"/>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10" grpId="1" fill="hold">
                                  <p:stCondLst>
                                    <p:cond delay="0"/>
                                  </p:stCondLst>
                                  <p:iterate type="el" backwards="0">
                                    <p:tmAbs val="0"/>
                                  </p:iterate>
                                  <p:childTnLst>
                                    <p:set>
                                      <p:cBhvr>
                                        <p:cTn id="34" fill="hold"/>
                                        <p:tgtEl>
                                          <p:spTgt spid="161">
                                            <p:txEl>
                                              <p:pRg st="1" end="1"/>
                                            </p:txEl>
                                          </p:spTgt>
                                        </p:tgtEl>
                                        <p:attrNameLst>
                                          <p:attrName>style.visibility</p:attrName>
                                        </p:attrNameLst>
                                      </p:cBhvr>
                                      <p:to>
                                        <p:strVal val="visible"/>
                                      </p:to>
                                    </p:set>
                                    <p:animEffect filter="fade" transition="in">
                                      <p:cBhvr>
                                        <p:cTn id="35" dur="1000"/>
                                        <p:tgtEl>
                                          <p:spTgt spid="161">
                                            <p:txEl>
                                              <p:pRg st="1" end="1"/>
                                            </p:txEl>
                                          </p:spTgt>
                                        </p:tgtEl>
                                      </p:cBhvr>
                                    </p:animEffect>
                                  </p:childTnLst>
                                </p:cTn>
                              </p:par>
                            </p:childTnLst>
                          </p:cTn>
                        </p:par>
                        <p:par>
                          <p:cTn id="36" fill="hold">
                            <p:stCondLst>
                              <p:cond delay="1000"/>
                            </p:stCondLst>
                            <p:childTnLst>
                              <p:par>
                                <p:cTn id="37" presetClass="entr" nodeType="afterEffect" presetID="10" grpId="7" fill="hold">
                                  <p:stCondLst>
                                    <p:cond delay="0"/>
                                  </p:stCondLst>
                                  <p:iterate type="el" backwards="0">
                                    <p:tmAbs val="0"/>
                                  </p:iterate>
                                  <p:childTnLst>
                                    <p:set>
                                      <p:cBhvr>
                                        <p:cTn id="38" fill="hold"/>
                                        <p:tgtEl>
                                          <p:spTgt spid="164"/>
                                        </p:tgtEl>
                                        <p:attrNameLst>
                                          <p:attrName>style.visibility</p:attrName>
                                        </p:attrNameLst>
                                      </p:cBhvr>
                                      <p:to>
                                        <p:strVal val="visible"/>
                                      </p:to>
                                    </p:set>
                                    <p:animEffect filter="fade" transition="in">
                                      <p:cBhvr>
                                        <p:cTn id="39" dur="500"/>
                                        <p:tgtEl>
                                          <p:spTgt spid="164"/>
                                        </p:tgtEl>
                                      </p:cBhvr>
                                    </p:animEffect>
                                  </p:childTnLst>
                                </p:cTn>
                              </p:par>
                            </p:childTnLst>
                          </p:cTn>
                        </p:par>
                        <p:par>
                          <p:cTn id="40" fill="hold">
                            <p:stCondLst>
                              <p:cond delay="1500"/>
                            </p:stCondLst>
                            <p:childTnLst>
                              <p:par>
                                <p:cTn id="41" presetClass="entr" nodeType="afterEffect" presetID="10" grpId="8" fill="hold">
                                  <p:stCondLst>
                                    <p:cond delay="0"/>
                                  </p:stCondLst>
                                  <p:iterate type="el" backwards="0">
                                    <p:tmAbs val="0"/>
                                  </p:iterate>
                                  <p:childTnLst>
                                    <p:set>
                                      <p:cBhvr>
                                        <p:cTn id="42" fill="hold"/>
                                        <p:tgtEl>
                                          <p:spTgt spid="171"/>
                                        </p:tgtEl>
                                        <p:attrNameLst>
                                          <p:attrName>style.visibility</p:attrName>
                                        </p:attrNameLst>
                                      </p:cBhvr>
                                      <p:to>
                                        <p:strVal val="visible"/>
                                      </p:to>
                                    </p:set>
                                    <p:animEffect filter="fade" transition="in">
                                      <p:cBhvr>
                                        <p:cTn id="43" dur="500"/>
                                        <p:tgtEl>
                                          <p:spTgt spid="171"/>
                                        </p:tgtEl>
                                      </p:cBhvr>
                                    </p:animEffect>
                                  </p:childTnLst>
                                </p:cTn>
                              </p:par>
                            </p:childTnLst>
                          </p:cTn>
                        </p:par>
                        <p:par>
                          <p:cTn id="44" fill="hold">
                            <p:stCondLst>
                              <p:cond delay="2000"/>
                            </p:stCondLst>
                            <p:childTnLst>
                              <p:par>
                                <p:cTn id="45" presetClass="entr" nodeType="afterEffect" presetID="10" grpId="9" fill="hold">
                                  <p:stCondLst>
                                    <p:cond delay="0"/>
                                  </p:stCondLst>
                                  <p:iterate type="el" backwards="0">
                                    <p:tmAbs val="0"/>
                                  </p:iterate>
                                  <p:childTnLst>
                                    <p:set>
                                      <p:cBhvr>
                                        <p:cTn id="46" fill="hold"/>
                                        <p:tgtEl>
                                          <p:spTgt spid="169"/>
                                        </p:tgtEl>
                                        <p:attrNameLst>
                                          <p:attrName>style.visibility</p:attrName>
                                        </p:attrNameLst>
                                      </p:cBhvr>
                                      <p:to>
                                        <p:strVal val="visible"/>
                                      </p:to>
                                    </p:set>
                                    <p:animEffect filter="fade" transition="in">
                                      <p:cBhvr>
                                        <p:cTn id="47" dur="500"/>
                                        <p:tgtEl>
                                          <p:spTgt spid="169"/>
                                        </p:tgtEl>
                                      </p:cBhvr>
                                    </p:animEffect>
                                  </p:childTnLst>
                                </p:cTn>
                              </p:par>
                            </p:childTnLst>
                          </p:cTn>
                        </p:par>
                        <p:par>
                          <p:cTn id="48" fill="hold">
                            <p:stCondLst>
                              <p:cond delay="2500"/>
                            </p:stCondLst>
                            <p:childTnLst>
                              <p:par>
                                <p:cTn id="49" presetClass="entr" nodeType="afterEffect" presetID="10" grpId="10" fill="hold">
                                  <p:stCondLst>
                                    <p:cond delay="0"/>
                                  </p:stCondLst>
                                  <p:iterate type="el" backwards="0">
                                    <p:tmAbs val="0"/>
                                  </p:iterate>
                                  <p:childTnLst>
                                    <p:set>
                                      <p:cBhvr>
                                        <p:cTn id="50" fill="hold"/>
                                        <p:tgtEl>
                                          <p:spTgt spid="170"/>
                                        </p:tgtEl>
                                        <p:attrNameLst>
                                          <p:attrName>style.visibility</p:attrName>
                                        </p:attrNameLst>
                                      </p:cBhvr>
                                      <p:to>
                                        <p:strVal val="visible"/>
                                      </p:to>
                                    </p:set>
                                    <p:animEffect filter="fade" transition="in">
                                      <p:cBhvr>
                                        <p:cTn id="51" dur="500"/>
                                        <p:tgtEl>
                                          <p:spTgt spid="170"/>
                                        </p:tgtEl>
                                      </p:cBhvr>
                                    </p:animEffect>
                                  </p:childTnLst>
                                </p:cTn>
                              </p:par>
                            </p:childTnLst>
                          </p:cTn>
                        </p:par>
                      </p:childTnLst>
                    </p:cTn>
                  </p:par>
                  <p:par>
                    <p:cTn id="52" fill="hold">
                      <p:stCondLst>
                        <p:cond delay="indefinite"/>
                      </p:stCondLst>
                      <p:childTnLst>
                        <p:par>
                          <p:cTn id="53" fill="hold">
                            <p:stCondLst>
                              <p:cond delay="0"/>
                            </p:stCondLst>
                            <p:childTnLst>
                              <p:par>
                                <p:cTn id="54" presetClass="entr" nodeType="clickEffect" presetID="10" grpId="1" fill="hold">
                                  <p:stCondLst>
                                    <p:cond delay="0"/>
                                  </p:stCondLst>
                                  <p:iterate type="el" backwards="0">
                                    <p:tmAbs val="0"/>
                                  </p:iterate>
                                  <p:childTnLst>
                                    <p:set>
                                      <p:cBhvr>
                                        <p:cTn id="55" fill="hold"/>
                                        <p:tgtEl>
                                          <p:spTgt spid="161">
                                            <p:txEl>
                                              <p:pRg st="2" end="2"/>
                                            </p:txEl>
                                          </p:spTgt>
                                        </p:tgtEl>
                                        <p:attrNameLst>
                                          <p:attrName>style.visibility</p:attrName>
                                        </p:attrNameLst>
                                      </p:cBhvr>
                                      <p:to>
                                        <p:strVal val="visible"/>
                                      </p:to>
                                    </p:set>
                                    <p:animEffect filter="fade" transition="in">
                                      <p:cBhvr>
                                        <p:cTn id="56" dur="1000"/>
                                        <p:tgtEl>
                                          <p:spTgt spid="161">
                                            <p:txEl>
                                              <p:pRg st="2" end="2"/>
                                            </p:txEl>
                                          </p:spTgt>
                                        </p:tgtEl>
                                      </p:cBhvr>
                                    </p:animEffect>
                                  </p:childTnLst>
                                </p:cTn>
                              </p:par>
                            </p:childTnLst>
                          </p:cTn>
                        </p:par>
                        <p:par>
                          <p:cTn id="57" fill="hold">
                            <p:stCondLst>
                              <p:cond delay="1000"/>
                            </p:stCondLst>
                            <p:childTnLst>
                              <p:par>
                                <p:cTn id="58" presetClass="entr" nodeType="afterEffect" presetSubtype="8" presetID="22" grpId="11" fill="hold">
                                  <p:stCondLst>
                                    <p:cond delay="0"/>
                                  </p:stCondLst>
                                  <p:iterate type="el" backwards="0">
                                    <p:tmAbs val="0"/>
                                  </p:iterate>
                                  <p:childTnLst>
                                    <p:set>
                                      <p:cBhvr>
                                        <p:cTn id="59" fill="hold"/>
                                        <p:tgtEl>
                                          <p:spTgt spid="172"/>
                                        </p:tgtEl>
                                        <p:attrNameLst>
                                          <p:attrName>style.visibility</p:attrName>
                                        </p:attrNameLst>
                                      </p:cBhvr>
                                      <p:to>
                                        <p:strVal val="visible"/>
                                      </p:to>
                                    </p:set>
                                    <p:animEffect filter="wipe(left)" transition="in">
                                      <p:cBhvr>
                                        <p:cTn id="60" dur="1000"/>
                                        <p:tgtEl>
                                          <p:spTgt spid="172"/>
                                        </p:tgtEl>
                                      </p:cBhvr>
                                    </p:animEffect>
                                  </p:childTnLst>
                                </p:cTn>
                              </p:par>
                            </p:childTnLst>
                          </p:cTn>
                        </p:par>
                        <p:par>
                          <p:cTn id="61" fill="hold">
                            <p:stCondLst>
                              <p:cond delay="2000"/>
                            </p:stCondLst>
                            <p:childTnLst>
                              <p:par>
                                <p:cTn id="62" presetClass="entr" nodeType="afterEffect" presetSubtype="8" presetID="22" grpId="12" fill="hold">
                                  <p:stCondLst>
                                    <p:cond delay="0"/>
                                  </p:stCondLst>
                                  <p:iterate type="el" backwards="0">
                                    <p:tmAbs val="0"/>
                                  </p:iterate>
                                  <p:childTnLst>
                                    <p:set>
                                      <p:cBhvr>
                                        <p:cTn id="63" fill="hold"/>
                                        <p:tgtEl>
                                          <p:spTgt spid="173"/>
                                        </p:tgtEl>
                                        <p:attrNameLst>
                                          <p:attrName>style.visibility</p:attrName>
                                        </p:attrNameLst>
                                      </p:cBhvr>
                                      <p:to>
                                        <p:strVal val="visible"/>
                                      </p:to>
                                    </p:set>
                                    <p:animEffect filter="wipe(left)" transition="in">
                                      <p:cBhvr>
                                        <p:cTn id="64" dur="1000"/>
                                        <p:tgtEl>
                                          <p:spTgt spid="173"/>
                                        </p:tgtEl>
                                      </p:cBhvr>
                                    </p:animEffect>
                                  </p:childTnLst>
                                </p:cTn>
                              </p:par>
                            </p:childTnLst>
                          </p:cTn>
                        </p:par>
                        <p:par>
                          <p:cTn id="65" fill="hold">
                            <p:stCondLst>
                              <p:cond delay="3000"/>
                            </p:stCondLst>
                            <p:childTnLst>
                              <p:par>
                                <p:cTn id="66" presetClass="entr" nodeType="afterEffect" presetSubtype="8" presetID="22" grpId="13" fill="hold">
                                  <p:stCondLst>
                                    <p:cond delay="0"/>
                                  </p:stCondLst>
                                  <p:iterate type="el" backwards="0">
                                    <p:tmAbs val="0"/>
                                  </p:iterate>
                                  <p:childTnLst>
                                    <p:set>
                                      <p:cBhvr>
                                        <p:cTn id="67" fill="hold"/>
                                        <p:tgtEl>
                                          <p:spTgt spid="174"/>
                                        </p:tgtEl>
                                        <p:attrNameLst>
                                          <p:attrName>style.visibility</p:attrName>
                                        </p:attrNameLst>
                                      </p:cBhvr>
                                      <p:to>
                                        <p:strVal val="visible"/>
                                      </p:to>
                                    </p:set>
                                    <p:animEffect filter="wipe(left)" transition="in">
                                      <p:cBhvr>
                                        <p:cTn id="68" dur="1000"/>
                                        <p:tgtEl>
                                          <p:spTgt spid="174"/>
                                        </p:tgtEl>
                                      </p:cBhvr>
                                    </p:animEffect>
                                  </p:childTnLst>
                                </p:cTn>
                              </p:par>
                            </p:childTnLst>
                          </p:cTn>
                        </p:par>
                        <p:par>
                          <p:cTn id="69" fill="hold">
                            <p:stCondLst>
                              <p:cond delay="4000"/>
                            </p:stCondLst>
                            <p:childTnLst>
                              <p:par>
                                <p:cTn id="70" presetClass="entr" nodeType="afterEffect" presetSubtype="8" presetID="22" grpId="14" fill="hold">
                                  <p:stCondLst>
                                    <p:cond delay="0"/>
                                  </p:stCondLst>
                                  <p:iterate type="el" backwards="0">
                                    <p:tmAbs val="0"/>
                                  </p:iterate>
                                  <p:childTnLst>
                                    <p:set>
                                      <p:cBhvr>
                                        <p:cTn id="71" fill="hold"/>
                                        <p:tgtEl>
                                          <p:spTgt spid="175"/>
                                        </p:tgtEl>
                                        <p:attrNameLst>
                                          <p:attrName>style.visibility</p:attrName>
                                        </p:attrNameLst>
                                      </p:cBhvr>
                                      <p:to>
                                        <p:strVal val="visible"/>
                                      </p:to>
                                    </p:set>
                                    <p:animEffect filter="wipe(left)" transition="in">
                                      <p:cBhvr>
                                        <p:cTn id="72" dur="1000"/>
                                        <p:tgtEl>
                                          <p:spTgt spid="175"/>
                                        </p:tgtEl>
                                      </p:cBhvr>
                                    </p:animEffect>
                                  </p:childTnLst>
                                </p:cTn>
                              </p:par>
                            </p:childTnLst>
                          </p:cTn>
                        </p:par>
                      </p:childTnLst>
                    </p:cTn>
                  </p:par>
                  <p:par>
                    <p:cTn id="73" fill="hold">
                      <p:stCondLst>
                        <p:cond delay="indefinite"/>
                      </p:stCondLst>
                      <p:childTnLst>
                        <p:par>
                          <p:cTn id="74" fill="hold">
                            <p:stCondLst>
                              <p:cond delay="0"/>
                            </p:stCondLst>
                            <p:childTnLst>
                              <p:par>
                                <p:cTn id="75" presetClass="entr" nodeType="clickEffect" presetID="10" grpId="1" fill="hold">
                                  <p:stCondLst>
                                    <p:cond delay="0"/>
                                  </p:stCondLst>
                                  <p:iterate type="el" backwards="0">
                                    <p:tmAbs val="0"/>
                                  </p:iterate>
                                  <p:childTnLst>
                                    <p:set>
                                      <p:cBhvr>
                                        <p:cTn id="76" fill="hold"/>
                                        <p:tgtEl>
                                          <p:spTgt spid="161">
                                            <p:txEl>
                                              <p:pRg st="3" end="3"/>
                                            </p:txEl>
                                          </p:spTgt>
                                        </p:tgtEl>
                                        <p:attrNameLst>
                                          <p:attrName>style.visibility</p:attrName>
                                        </p:attrNameLst>
                                      </p:cBhvr>
                                      <p:to>
                                        <p:strVal val="visible"/>
                                      </p:to>
                                    </p:set>
                                    <p:animEffect filter="fade" transition="in">
                                      <p:cBhvr>
                                        <p:cTn id="77" dur="1000"/>
                                        <p:tgtEl>
                                          <p:spTgt spid="161">
                                            <p:txEl>
                                              <p:pRg st="3" end="3"/>
                                            </p:txEl>
                                          </p:spTgt>
                                        </p:tgtEl>
                                      </p:cBhvr>
                                    </p:animEffect>
                                  </p:childTnLst>
                                </p:cTn>
                              </p:par>
                            </p:childTnLst>
                          </p:cTn>
                        </p:par>
                        <p:par>
                          <p:cTn id="78" fill="hold">
                            <p:stCondLst>
                              <p:cond delay="1000"/>
                            </p:stCondLst>
                            <p:childTnLst>
                              <p:par>
                                <p:cTn id="79" presetClass="entr" nodeType="afterEffect" presetSubtype="0" presetID="15" grpId="15" fill="hold">
                                  <p:stCondLst>
                                    <p:cond delay="0"/>
                                  </p:stCondLst>
                                  <p:iterate type="el" backwards="0">
                                    <p:tmAbs val="0"/>
                                  </p:iterate>
                                  <p:childTnLst>
                                    <p:set>
                                      <p:cBhvr>
                                        <p:cTn id="80" fill="hold"/>
                                        <p:tgtEl>
                                          <p:spTgt spid="176"/>
                                        </p:tgtEl>
                                        <p:attrNameLst>
                                          <p:attrName>style.visibility</p:attrName>
                                        </p:attrNameLst>
                                      </p:cBhvr>
                                      <p:to>
                                        <p:strVal val="visible"/>
                                      </p:to>
                                    </p:set>
                                    <p:anim calcmode="lin" valueType="num">
                                      <p:cBhvr>
                                        <p:cTn id="81" dur="1000" fill="hold"/>
                                        <p:tgtEl>
                                          <p:spTgt spid="176"/>
                                        </p:tgtEl>
                                        <p:attrNameLst>
                                          <p:attrName>ppt_w</p:attrName>
                                        </p:attrNameLst>
                                      </p:cBhvr>
                                      <p:tavLst>
                                        <p:tav tm="0">
                                          <p:val>
                                            <p:fltVal val="0"/>
                                          </p:val>
                                        </p:tav>
                                        <p:tav tm="100000">
                                          <p:val>
                                            <p:strVal val="#ppt_w"/>
                                          </p:val>
                                        </p:tav>
                                      </p:tavLst>
                                    </p:anim>
                                    <p:anim calcmode="lin" valueType="num">
                                      <p:cBhvr>
                                        <p:cTn id="82" dur="1000" fill="hold"/>
                                        <p:tgtEl>
                                          <p:spTgt spid="176"/>
                                        </p:tgtEl>
                                        <p:attrNameLst>
                                          <p:attrName>ppt_h</p:attrName>
                                        </p:attrNameLst>
                                      </p:cBhvr>
                                      <p:tavLst>
                                        <p:tav tm="0">
                                          <p:val>
                                            <p:fltVal val="0"/>
                                          </p:val>
                                        </p:tav>
                                        <p:tav tm="100000">
                                          <p:val>
                                            <p:strVal val="#ppt_h"/>
                                          </p:val>
                                        </p:tav>
                                      </p:tavLst>
                                    </p:anim>
                                    <p:anim calcmode="lin" valueType="num">
                                      <p:cBhvr>
                                        <p:cTn id="83" dur="1000" fill="hold"/>
                                        <p:tgtEl>
                                          <p:spTgt spid="176"/>
                                        </p:tgtEl>
                                        <p:attrNameLst>
                                          <p:attrName>ppt_x</p:attrName>
                                        </p:attrNameLst>
                                      </p:cBhvr>
                                      <p:tavLst>
                                        <p:tav tm="0" fmla="#ppt_x+(cos(-2*pi*(1-$))*-#ppt_x-sin(-2*pi*(1-$))*(1-#ppt_y))*(1-$)">
                                          <p:val>
                                            <p:fltVal val="0"/>
                                          </p:val>
                                        </p:tav>
                                        <p:tav tm="100000">
                                          <p:val>
                                            <p:fltVal val="1"/>
                                          </p:val>
                                        </p:tav>
                                      </p:tavLst>
                                    </p:anim>
                                    <p:anim calcmode="lin" valueType="num">
                                      <p:cBhvr>
                                        <p:cTn id="84" dur="1000" fill="hold"/>
                                        <p:tgtEl>
                                          <p:spTgt spid="176"/>
                                        </p:tgtEl>
                                        <p:attrNameLst>
                                          <p:attrName>ppt_y</p:attrName>
                                        </p:attrNameLst>
                                      </p:cBhvr>
                                      <p:tavLst>
                                        <p:tav tm="0" fmla="#ppt_y+(sin(-2*pi*(1-$))*-#ppt_x+cos(-2*pi*(1-$))*(1-#ppt_y))*(1-$)">
                                          <p:val>
                                            <p:fltVal val="0"/>
                                          </p:val>
                                        </p:tav>
                                        <p:tav tm="100000">
                                          <p:val>
                                            <p:fltVal val="1"/>
                                          </p:val>
                                        </p:tav>
                                      </p:tavLst>
                                    </p:anim>
                                  </p:childTnLst>
                                </p:cTn>
                              </p:par>
                            </p:childTnLst>
                          </p:cTn>
                        </p:par>
                        <p:par>
                          <p:cTn id="85" fill="hold">
                            <p:stCondLst>
                              <p:cond delay="2000"/>
                            </p:stCondLst>
                            <p:childTnLst>
                              <p:par>
                                <p:cTn id="86" presetClass="entr" nodeType="afterEffect" presetSubtype="0" presetID="15" grpId="16" fill="hold">
                                  <p:stCondLst>
                                    <p:cond delay="0"/>
                                  </p:stCondLst>
                                  <p:iterate type="el" backwards="0">
                                    <p:tmAbs val="0"/>
                                  </p:iterate>
                                  <p:childTnLst>
                                    <p:set>
                                      <p:cBhvr>
                                        <p:cTn id="87" fill="hold"/>
                                        <p:tgtEl>
                                          <p:spTgt spid="177"/>
                                        </p:tgtEl>
                                        <p:attrNameLst>
                                          <p:attrName>style.visibility</p:attrName>
                                        </p:attrNameLst>
                                      </p:cBhvr>
                                      <p:to>
                                        <p:strVal val="visible"/>
                                      </p:to>
                                    </p:set>
                                    <p:anim calcmode="lin" valueType="num">
                                      <p:cBhvr>
                                        <p:cTn id="88" dur="1000" fill="hold"/>
                                        <p:tgtEl>
                                          <p:spTgt spid="177"/>
                                        </p:tgtEl>
                                        <p:attrNameLst>
                                          <p:attrName>ppt_w</p:attrName>
                                        </p:attrNameLst>
                                      </p:cBhvr>
                                      <p:tavLst>
                                        <p:tav tm="0">
                                          <p:val>
                                            <p:fltVal val="0"/>
                                          </p:val>
                                        </p:tav>
                                        <p:tav tm="100000">
                                          <p:val>
                                            <p:strVal val="#ppt_w"/>
                                          </p:val>
                                        </p:tav>
                                      </p:tavLst>
                                    </p:anim>
                                    <p:anim calcmode="lin" valueType="num">
                                      <p:cBhvr>
                                        <p:cTn id="89" dur="1000" fill="hold"/>
                                        <p:tgtEl>
                                          <p:spTgt spid="177"/>
                                        </p:tgtEl>
                                        <p:attrNameLst>
                                          <p:attrName>ppt_h</p:attrName>
                                        </p:attrNameLst>
                                      </p:cBhvr>
                                      <p:tavLst>
                                        <p:tav tm="0">
                                          <p:val>
                                            <p:fltVal val="0"/>
                                          </p:val>
                                        </p:tav>
                                        <p:tav tm="100000">
                                          <p:val>
                                            <p:strVal val="#ppt_h"/>
                                          </p:val>
                                        </p:tav>
                                      </p:tavLst>
                                    </p:anim>
                                    <p:anim calcmode="lin" valueType="num">
                                      <p:cBhvr>
                                        <p:cTn id="90" dur="1000" fill="hold"/>
                                        <p:tgtEl>
                                          <p:spTgt spid="177"/>
                                        </p:tgtEl>
                                        <p:attrNameLst>
                                          <p:attrName>ppt_x</p:attrName>
                                        </p:attrNameLst>
                                      </p:cBhvr>
                                      <p:tavLst>
                                        <p:tav tm="0" fmla="#ppt_x+(cos(-2*pi*(1-$))*-#ppt_x-sin(-2*pi*(1-$))*(1-#ppt_y))*(1-$)">
                                          <p:val>
                                            <p:fltVal val="0"/>
                                          </p:val>
                                        </p:tav>
                                        <p:tav tm="100000">
                                          <p:val>
                                            <p:fltVal val="1"/>
                                          </p:val>
                                        </p:tav>
                                      </p:tavLst>
                                    </p:anim>
                                    <p:anim calcmode="lin" valueType="num">
                                      <p:cBhvr>
                                        <p:cTn id="91" dur="1000" fill="hold"/>
                                        <p:tgtEl>
                                          <p:spTgt spid="177"/>
                                        </p:tgtEl>
                                        <p:attrNameLst>
                                          <p:attrName>ppt_y</p:attrName>
                                        </p:attrNameLst>
                                      </p:cBhvr>
                                      <p:tavLst>
                                        <p:tav tm="0" fmla="#ppt_y+(sin(-2*pi*(1-$))*-#ppt_x+cos(-2*pi*(1-$))*(1-#ppt_y))*(1-$)">
                                          <p:val>
                                            <p:fltVal val="0"/>
                                          </p:val>
                                        </p:tav>
                                        <p:tav tm="100000">
                                          <p:val>
                                            <p:fltVal val="1"/>
                                          </p:val>
                                        </p:tav>
                                      </p:tavLst>
                                    </p:anim>
                                  </p:childTnLst>
                                </p:cTn>
                              </p:par>
                            </p:childTnLst>
                          </p:cTn>
                        </p:par>
                        <p:par>
                          <p:cTn id="92" fill="hold">
                            <p:stCondLst>
                              <p:cond delay="3000"/>
                            </p:stCondLst>
                            <p:childTnLst>
                              <p:par>
                                <p:cTn id="93" presetClass="entr" nodeType="afterEffect" presetSubtype="0" presetID="15" grpId="17" fill="hold">
                                  <p:stCondLst>
                                    <p:cond delay="0"/>
                                  </p:stCondLst>
                                  <p:iterate type="el" backwards="0">
                                    <p:tmAbs val="0"/>
                                  </p:iterate>
                                  <p:childTnLst>
                                    <p:set>
                                      <p:cBhvr>
                                        <p:cTn id="94" fill="hold"/>
                                        <p:tgtEl>
                                          <p:spTgt spid="183"/>
                                        </p:tgtEl>
                                        <p:attrNameLst>
                                          <p:attrName>style.visibility</p:attrName>
                                        </p:attrNameLst>
                                      </p:cBhvr>
                                      <p:to>
                                        <p:strVal val="visible"/>
                                      </p:to>
                                    </p:set>
                                    <p:anim calcmode="lin" valueType="num">
                                      <p:cBhvr>
                                        <p:cTn id="95" dur="1000" fill="hold"/>
                                        <p:tgtEl>
                                          <p:spTgt spid="183"/>
                                        </p:tgtEl>
                                        <p:attrNameLst>
                                          <p:attrName>ppt_w</p:attrName>
                                        </p:attrNameLst>
                                      </p:cBhvr>
                                      <p:tavLst>
                                        <p:tav tm="0">
                                          <p:val>
                                            <p:fltVal val="0"/>
                                          </p:val>
                                        </p:tav>
                                        <p:tav tm="100000">
                                          <p:val>
                                            <p:strVal val="#ppt_w"/>
                                          </p:val>
                                        </p:tav>
                                      </p:tavLst>
                                    </p:anim>
                                    <p:anim calcmode="lin" valueType="num">
                                      <p:cBhvr>
                                        <p:cTn id="96" dur="1000" fill="hold"/>
                                        <p:tgtEl>
                                          <p:spTgt spid="183"/>
                                        </p:tgtEl>
                                        <p:attrNameLst>
                                          <p:attrName>ppt_h</p:attrName>
                                        </p:attrNameLst>
                                      </p:cBhvr>
                                      <p:tavLst>
                                        <p:tav tm="0">
                                          <p:val>
                                            <p:fltVal val="0"/>
                                          </p:val>
                                        </p:tav>
                                        <p:tav tm="100000">
                                          <p:val>
                                            <p:strVal val="#ppt_h"/>
                                          </p:val>
                                        </p:tav>
                                      </p:tavLst>
                                    </p:anim>
                                    <p:anim calcmode="lin" valueType="num">
                                      <p:cBhvr>
                                        <p:cTn id="97" dur="1000" fill="hold"/>
                                        <p:tgtEl>
                                          <p:spTgt spid="183"/>
                                        </p:tgtEl>
                                        <p:attrNameLst>
                                          <p:attrName>ppt_x</p:attrName>
                                        </p:attrNameLst>
                                      </p:cBhvr>
                                      <p:tavLst>
                                        <p:tav tm="0" fmla="#ppt_x+(cos(-2*pi*(1-$))*-#ppt_x-sin(-2*pi*(1-$))*(1-#ppt_y))*(1-$)">
                                          <p:val>
                                            <p:fltVal val="0"/>
                                          </p:val>
                                        </p:tav>
                                        <p:tav tm="100000">
                                          <p:val>
                                            <p:fltVal val="1"/>
                                          </p:val>
                                        </p:tav>
                                      </p:tavLst>
                                    </p:anim>
                                    <p:anim calcmode="lin" valueType="num">
                                      <p:cBhvr>
                                        <p:cTn id="98" dur="1000" fill="hold"/>
                                        <p:tgtEl>
                                          <p:spTgt spid="183"/>
                                        </p:tgtEl>
                                        <p:attrNameLst>
                                          <p:attrName>ppt_y</p:attrName>
                                        </p:attrNameLst>
                                      </p:cBhvr>
                                      <p:tavLst>
                                        <p:tav tm="0" fmla="#ppt_y+(sin(-2*pi*(1-$))*-#ppt_x+cos(-2*pi*(1-$))*(1-#ppt_y))*(1-$)">
                                          <p:val>
                                            <p:fltVal val="0"/>
                                          </p:val>
                                        </p:tav>
                                        <p:tav tm="100000">
                                          <p:val>
                                            <p:fltVal val="1"/>
                                          </p:val>
                                        </p:tav>
                                      </p:tavLst>
                                    </p:anim>
                                  </p:childTnLst>
                                </p:cTn>
                              </p:par>
                            </p:childTnLst>
                          </p:cTn>
                        </p:par>
                        <p:par>
                          <p:cTn id="99" fill="hold">
                            <p:stCondLst>
                              <p:cond delay="4000"/>
                            </p:stCondLst>
                            <p:childTnLst>
                              <p:par>
                                <p:cTn id="100" presetClass="entr" nodeType="afterEffect" presetSubtype="0" presetID="15" grpId="18" fill="hold">
                                  <p:stCondLst>
                                    <p:cond delay="0"/>
                                  </p:stCondLst>
                                  <p:iterate type="el" backwards="0">
                                    <p:tmAbs val="0"/>
                                  </p:iterate>
                                  <p:childTnLst>
                                    <p:set>
                                      <p:cBhvr>
                                        <p:cTn id="101" fill="hold"/>
                                        <p:tgtEl>
                                          <p:spTgt spid="184"/>
                                        </p:tgtEl>
                                        <p:attrNameLst>
                                          <p:attrName>style.visibility</p:attrName>
                                        </p:attrNameLst>
                                      </p:cBhvr>
                                      <p:to>
                                        <p:strVal val="visible"/>
                                      </p:to>
                                    </p:set>
                                    <p:anim calcmode="lin" valueType="num">
                                      <p:cBhvr>
                                        <p:cTn id="102" dur="1000" fill="hold"/>
                                        <p:tgtEl>
                                          <p:spTgt spid="184"/>
                                        </p:tgtEl>
                                        <p:attrNameLst>
                                          <p:attrName>ppt_w</p:attrName>
                                        </p:attrNameLst>
                                      </p:cBhvr>
                                      <p:tavLst>
                                        <p:tav tm="0">
                                          <p:val>
                                            <p:fltVal val="0"/>
                                          </p:val>
                                        </p:tav>
                                        <p:tav tm="100000">
                                          <p:val>
                                            <p:strVal val="#ppt_w"/>
                                          </p:val>
                                        </p:tav>
                                      </p:tavLst>
                                    </p:anim>
                                    <p:anim calcmode="lin" valueType="num">
                                      <p:cBhvr>
                                        <p:cTn id="103" dur="1000" fill="hold"/>
                                        <p:tgtEl>
                                          <p:spTgt spid="184"/>
                                        </p:tgtEl>
                                        <p:attrNameLst>
                                          <p:attrName>ppt_h</p:attrName>
                                        </p:attrNameLst>
                                      </p:cBhvr>
                                      <p:tavLst>
                                        <p:tav tm="0">
                                          <p:val>
                                            <p:fltVal val="0"/>
                                          </p:val>
                                        </p:tav>
                                        <p:tav tm="100000">
                                          <p:val>
                                            <p:strVal val="#ppt_h"/>
                                          </p:val>
                                        </p:tav>
                                      </p:tavLst>
                                    </p:anim>
                                    <p:anim calcmode="lin" valueType="num">
                                      <p:cBhvr>
                                        <p:cTn id="104" dur="1000" fill="hold"/>
                                        <p:tgtEl>
                                          <p:spTgt spid="184"/>
                                        </p:tgtEl>
                                        <p:attrNameLst>
                                          <p:attrName>ppt_x</p:attrName>
                                        </p:attrNameLst>
                                      </p:cBhvr>
                                      <p:tavLst>
                                        <p:tav tm="0" fmla="#ppt_x+(cos(-2*pi*(1-$))*-#ppt_x-sin(-2*pi*(1-$))*(1-#ppt_y))*(1-$)">
                                          <p:val>
                                            <p:fltVal val="0"/>
                                          </p:val>
                                        </p:tav>
                                        <p:tav tm="100000">
                                          <p:val>
                                            <p:fltVal val="1"/>
                                          </p:val>
                                        </p:tav>
                                      </p:tavLst>
                                    </p:anim>
                                    <p:anim calcmode="lin" valueType="num">
                                      <p:cBhvr>
                                        <p:cTn id="105" dur="1000" fill="hold"/>
                                        <p:tgtEl>
                                          <p:spTgt spid="184"/>
                                        </p:tgtEl>
                                        <p:attrNameLst>
                                          <p:attrName>ppt_y</p:attrName>
                                        </p:attrNameLst>
                                      </p:cBhvr>
                                      <p:tavLst>
                                        <p:tav tm="0" fmla="#ppt_y+(sin(-2*pi*(1-$))*-#ppt_x+cos(-2*pi*(1-$))*(1-#ppt_y))*(1-$)">
                                          <p:val>
                                            <p:fltVal val="0"/>
                                          </p:val>
                                        </p:tav>
                                        <p:tav tm="100000">
                                          <p:val>
                                            <p:fltVal val="1"/>
                                          </p:val>
                                        </p:tav>
                                      </p:tavLst>
                                    </p:anim>
                                  </p:childTnLst>
                                </p:cTn>
                              </p:par>
                            </p:childTnLst>
                          </p:cTn>
                        </p:par>
                        <p:par>
                          <p:cTn id="106" fill="hold">
                            <p:stCondLst>
                              <p:cond delay="5000"/>
                            </p:stCondLst>
                            <p:childTnLst>
                              <p:par>
                                <p:cTn id="107" presetClass="entr" nodeType="afterEffect" presetSubtype="0" presetID="15" grpId="19" fill="hold">
                                  <p:stCondLst>
                                    <p:cond delay="0"/>
                                  </p:stCondLst>
                                  <p:iterate type="el" backwards="0">
                                    <p:tmAbs val="0"/>
                                  </p:iterate>
                                  <p:childTnLst>
                                    <p:set>
                                      <p:cBhvr>
                                        <p:cTn id="108" fill="hold"/>
                                        <p:tgtEl>
                                          <p:spTgt spid="187"/>
                                        </p:tgtEl>
                                        <p:attrNameLst>
                                          <p:attrName>style.visibility</p:attrName>
                                        </p:attrNameLst>
                                      </p:cBhvr>
                                      <p:to>
                                        <p:strVal val="visible"/>
                                      </p:to>
                                    </p:set>
                                    <p:anim calcmode="lin" valueType="num">
                                      <p:cBhvr>
                                        <p:cTn id="109" dur="1000" fill="hold"/>
                                        <p:tgtEl>
                                          <p:spTgt spid="187"/>
                                        </p:tgtEl>
                                        <p:attrNameLst>
                                          <p:attrName>ppt_w</p:attrName>
                                        </p:attrNameLst>
                                      </p:cBhvr>
                                      <p:tavLst>
                                        <p:tav tm="0">
                                          <p:val>
                                            <p:fltVal val="0"/>
                                          </p:val>
                                        </p:tav>
                                        <p:tav tm="100000">
                                          <p:val>
                                            <p:strVal val="#ppt_w"/>
                                          </p:val>
                                        </p:tav>
                                      </p:tavLst>
                                    </p:anim>
                                    <p:anim calcmode="lin" valueType="num">
                                      <p:cBhvr>
                                        <p:cTn id="110" dur="1000" fill="hold"/>
                                        <p:tgtEl>
                                          <p:spTgt spid="187"/>
                                        </p:tgtEl>
                                        <p:attrNameLst>
                                          <p:attrName>ppt_h</p:attrName>
                                        </p:attrNameLst>
                                      </p:cBhvr>
                                      <p:tavLst>
                                        <p:tav tm="0">
                                          <p:val>
                                            <p:fltVal val="0"/>
                                          </p:val>
                                        </p:tav>
                                        <p:tav tm="100000">
                                          <p:val>
                                            <p:strVal val="#ppt_h"/>
                                          </p:val>
                                        </p:tav>
                                      </p:tavLst>
                                    </p:anim>
                                    <p:anim calcmode="lin" valueType="num">
                                      <p:cBhvr>
                                        <p:cTn id="111" dur="1000" fill="hold"/>
                                        <p:tgtEl>
                                          <p:spTgt spid="187"/>
                                        </p:tgtEl>
                                        <p:attrNameLst>
                                          <p:attrName>ppt_x</p:attrName>
                                        </p:attrNameLst>
                                      </p:cBhvr>
                                      <p:tavLst>
                                        <p:tav tm="0" fmla="#ppt_x+(cos(-2*pi*(1-$))*-#ppt_x-sin(-2*pi*(1-$))*(1-#ppt_y))*(1-$)">
                                          <p:val>
                                            <p:fltVal val="0"/>
                                          </p:val>
                                        </p:tav>
                                        <p:tav tm="100000">
                                          <p:val>
                                            <p:fltVal val="1"/>
                                          </p:val>
                                        </p:tav>
                                      </p:tavLst>
                                    </p:anim>
                                    <p:anim calcmode="lin" valueType="num">
                                      <p:cBhvr>
                                        <p:cTn id="112" dur="1000" fill="hold"/>
                                        <p:tgtEl>
                                          <p:spTgt spid="187"/>
                                        </p:tgtEl>
                                        <p:attrNameLst>
                                          <p:attrName>ppt_y</p:attrName>
                                        </p:attrNameLst>
                                      </p:cBhvr>
                                      <p:tavLst>
                                        <p:tav tm="0" fmla="#ppt_y+(sin(-2*pi*(1-$))*-#ppt_x+cos(-2*pi*(1-$))*(1-#ppt_y))*(1-$)">
                                          <p:val>
                                            <p:fltVal val="0"/>
                                          </p:val>
                                        </p:tav>
                                        <p:tav tm="100000">
                                          <p:val>
                                            <p:fltVal val="1"/>
                                          </p:val>
                                        </p:tav>
                                      </p:tavLst>
                                    </p:anim>
                                  </p:childTnLst>
                                </p:cTn>
                              </p:par>
                            </p:childTnLst>
                          </p:cTn>
                        </p:par>
                        <p:par>
                          <p:cTn id="113" fill="hold">
                            <p:stCondLst>
                              <p:cond delay="6000"/>
                            </p:stCondLst>
                            <p:childTnLst>
                              <p:par>
                                <p:cTn id="114" presetClass="entr" nodeType="afterEffect" presetSubtype="0" presetID="15" grpId="20" fill="hold">
                                  <p:stCondLst>
                                    <p:cond delay="0"/>
                                  </p:stCondLst>
                                  <p:iterate type="el" backwards="0">
                                    <p:tmAbs val="0"/>
                                  </p:iterate>
                                  <p:childTnLst>
                                    <p:set>
                                      <p:cBhvr>
                                        <p:cTn id="115" fill="hold"/>
                                        <p:tgtEl>
                                          <p:spTgt spid="181"/>
                                        </p:tgtEl>
                                        <p:attrNameLst>
                                          <p:attrName>style.visibility</p:attrName>
                                        </p:attrNameLst>
                                      </p:cBhvr>
                                      <p:to>
                                        <p:strVal val="visible"/>
                                      </p:to>
                                    </p:set>
                                    <p:anim calcmode="lin" valueType="num">
                                      <p:cBhvr>
                                        <p:cTn id="116" dur="1000" fill="hold"/>
                                        <p:tgtEl>
                                          <p:spTgt spid="181"/>
                                        </p:tgtEl>
                                        <p:attrNameLst>
                                          <p:attrName>ppt_w</p:attrName>
                                        </p:attrNameLst>
                                      </p:cBhvr>
                                      <p:tavLst>
                                        <p:tav tm="0">
                                          <p:val>
                                            <p:fltVal val="0"/>
                                          </p:val>
                                        </p:tav>
                                        <p:tav tm="100000">
                                          <p:val>
                                            <p:strVal val="#ppt_w"/>
                                          </p:val>
                                        </p:tav>
                                      </p:tavLst>
                                    </p:anim>
                                    <p:anim calcmode="lin" valueType="num">
                                      <p:cBhvr>
                                        <p:cTn id="117" dur="1000" fill="hold"/>
                                        <p:tgtEl>
                                          <p:spTgt spid="181"/>
                                        </p:tgtEl>
                                        <p:attrNameLst>
                                          <p:attrName>ppt_h</p:attrName>
                                        </p:attrNameLst>
                                      </p:cBhvr>
                                      <p:tavLst>
                                        <p:tav tm="0">
                                          <p:val>
                                            <p:fltVal val="0"/>
                                          </p:val>
                                        </p:tav>
                                        <p:tav tm="100000">
                                          <p:val>
                                            <p:strVal val="#ppt_h"/>
                                          </p:val>
                                        </p:tav>
                                      </p:tavLst>
                                    </p:anim>
                                    <p:anim calcmode="lin" valueType="num">
                                      <p:cBhvr>
                                        <p:cTn id="118" dur="1000" fill="hold"/>
                                        <p:tgtEl>
                                          <p:spTgt spid="181"/>
                                        </p:tgtEl>
                                        <p:attrNameLst>
                                          <p:attrName>ppt_x</p:attrName>
                                        </p:attrNameLst>
                                      </p:cBhvr>
                                      <p:tavLst>
                                        <p:tav tm="0" fmla="#ppt_x+(cos(-2*pi*(1-$))*-#ppt_x-sin(-2*pi*(1-$))*(1-#ppt_y))*(1-$)">
                                          <p:val>
                                            <p:fltVal val="0"/>
                                          </p:val>
                                        </p:tav>
                                        <p:tav tm="100000">
                                          <p:val>
                                            <p:fltVal val="1"/>
                                          </p:val>
                                        </p:tav>
                                      </p:tavLst>
                                    </p:anim>
                                    <p:anim calcmode="lin" valueType="num">
                                      <p:cBhvr>
                                        <p:cTn id="119" dur="1000" fill="hold"/>
                                        <p:tgtEl>
                                          <p:spTgt spid="181"/>
                                        </p:tgtEl>
                                        <p:attrNameLst>
                                          <p:attrName>ppt_y</p:attrName>
                                        </p:attrNameLst>
                                      </p:cBhvr>
                                      <p:tavLst>
                                        <p:tav tm="0" fmla="#ppt_y+(sin(-2*pi*(1-$))*-#ppt_x+cos(-2*pi*(1-$))*(1-#ppt_y))*(1-$)">
                                          <p:val>
                                            <p:fltVal val="0"/>
                                          </p:val>
                                        </p:tav>
                                        <p:tav tm="100000">
                                          <p:val>
                                            <p:fltVal val="1"/>
                                          </p:val>
                                        </p:tav>
                                      </p:tavLst>
                                    </p:anim>
                                  </p:childTnLst>
                                </p:cTn>
                              </p:par>
                            </p:childTnLst>
                          </p:cTn>
                        </p:par>
                        <p:par>
                          <p:cTn id="120" fill="hold">
                            <p:stCondLst>
                              <p:cond delay="7000"/>
                            </p:stCondLst>
                            <p:childTnLst>
                              <p:par>
                                <p:cTn id="121" presetClass="entr" nodeType="afterEffect" presetSubtype="0" presetID="15" grpId="21" fill="hold">
                                  <p:stCondLst>
                                    <p:cond delay="0"/>
                                  </p:stCondLst>
                                  <p:iterate type="el" backwards="0">
                                    <p:tmAbs val="0"/>
                                  </p:iterate>
                                  <p:childTnLst>
                                    <p:set>
                                      <p:cBhvr>
                                        <p:cTn id="122" fill="hold"/>
                                        <p:tgtEl>
                                          <p:spTgt spid="186"/>
                                        </p:tgtEl>
                                        <p:attrNameLst>
                                          <p:attrName>style.visibility</p:attrName>
                                        </p:attrNameLst>
                                      </p:cBhvr>
                                      <p:to>
                                        <p:strVal val="visible"/>
                                      </p:to>
                                    </p:set>
                                    <p:anim calcmode="lin" valueType="num">
                                      <p:cBhvr>
                                        <p:cTn id="123" dur="1000" fill="hold"/>
                                        <p:tgtEl>
                                          <p:spTgt spid="186"/>
                                        </p:tgtEl>
                                        <p:attrNameLst>
                                          <p:attrName>ppt_w</p:attrName>
                                        </p:attrNameLst>
                                      </p:cBhvr>
                                      <p:tavLst>
                                        <p:tav tm="0">
                                          <p:val>
                                            <p:fltVal val="0"/>
                                          </p:val>
                                        </p:tav>
                                        <p:tav tm="100000">
                                          <p:val>
                                            <p:strVal val="#ppt_w"/>
                                          </p:val>
                                        </p:tav>
                                      </p:tavLst>
                                    </p:anim>
                                    <p:anim calcmode="lin" valueType="num">
                                      <p:cBhvr>
                                        <p:cTn id="124" dur="1000" fill="hold"/>
                                        <p:tgtEl>
                                          <p:spTgt spid="186"/>
                                        </p:tgtEl>
                                        <p:attrNameLst>
                                          <p:attrName>ppt_h</p:attrName>
                                        </p:attrNameLst>
                                      </p:cBhvr>
                                      <p:tavLst>
                                        <p:tav tm="0">
                                          <p:val>
                                            <p:fltVal val="0"/>
                                          </p:val>
                                        </p:tav>
                                        <p:tav tm="100000">
                                          <p:val>
                                            <p:strVal val="#ppt_h"/>
                                          </p:val>
                                        </p:tav>
                                      </p:tavLst>
                                    </p:anim>
                                    <p:anim calcmode="lin" valueType="num">
                                      <p:cBhvr>
                                        <p:cTn id="125" dur="1000" fill="hold"/>
                                        <p:tgtEl>
                                          <p:spTgt spid="186"/>
                                        </p:tgtEl>
                                        <p:attrNameLst>
                                          <p:attrName>ppt_x</p:attrName>
                                        </p:attrNameLst>
                                      </p:cBhvr>
                                      <p:tavLst>
                                        <p:tav tm="0" fmla="#ppt_x+(cos(-2*pi*(1-$))*-#ppt_x-sin(-2*pi*(1-$))*(1-#ppt_y))*(1-$)">
                                          <p:val>
                                            <p:fltVal val="0"/>
                                          </p:val>
                                        </p:tav>
                                        <p:tav tm="100000">
                                          <p:val>
                                            <p:fltVal val="1"/>
                                          </p:val>
                                        </p:tav>
                                      </p:tavLst>
                                    </p:anim>
                                    <p:anim calcmode="lin" valueType="num">
                                      <p:cBhvr>
                                        <p:cTn id="126" dur="1000" fill="hold"/>
                                        <p:tgtEl>
                                          <p:spTgt spid="186"/>
                                        </p:tgtEl>
                                        <p:attrNameLst>
                                          <p:attrName>ppt_y</p:attrName>
                                        </p:attrNameLst>
                                      </p:cBhvr>
                                      <p:tavLst>
                                        <p:tav tm="0" fmla="#ppt_y+(sin(-2*pi*(1-$))*-#ppt_x+cos(-2*pi*(1-$))*(1-#ppt_y))*(1-$)">
                                          <p:val>
                                            <p:fltVal val="0"/>
                                          </p:val>
                                        </p:tav>
                                        <p:tav tm="100000">
                                          <p:val>
                                            <p:fltVal val="1"/>
                                          </p:val>
                                        </p:tav>
                                      </p:tavLst>
                                    </p:anim>
                                  </p:childTnLst>
                                </p:cTn>
                              </p:par>
                            </p:childTnLst>
                          </p:cTn>
                        </p:par>
                        <p:par>
                          <p:cTn id="127" fill="hold">
                            <p:stCondLst>
                              <p:cond delay="8000"/>
                            </p:stCondLst>
                            <p:childTnLst>
                              <p:par>
                                <p:cTn id="128" presetClass="entr" nodeType="afterEffect" presetSubtype="0" presetID="15" grpId="22" fill="hold">
                                  <p:stCondLst>
                                    <p:cond delay="0"/>
                                  </p:stCondLst>
                                  <p:iterate type="el" backwards="0">
                                    <p:tmAbs val="0"/>
                                  </p:iterate>
                                  <p:childTnLst>
                                    <p:set>
                                      <p:cBhvr>
                                        <p:cTn id="129" fill="hold"/>
                                        <p:tgtEl>
                                          <p:spTgt spid="182"/>
                                        </p:tgtEl>
                                        <p:attrNameLst>
                                          <p:attrName>style.visibility</p:attrName>
                                        </p:attrNameLst>
                                      </p:cBhvr>
                                      <p:to>
                                        <p:strVal val="visible"/>
                                      </p:to>
                                    </p:set>
                                    <p:anim calcmode="lin" valueType="num">
                                      <p:cBhvr>
                                        <p:cTn id="130" dur="1000" fill="hold"/>
                                        <p:tgtEl>
                                          <p:spTgt spid="182"/>
                                        </p:tgtEl>
                                        <p:attrNameLst>
                                          <p:attrName>ppt_w</p:attrName>
                                        </p:attrNameLst>
                                      </p:cBhvr>
                                      <p:tavLst>
                                        <p:tav tm="0">
                                          <p:val>
                                            <p:fltVal val="0"/>
                                          </p:val>
                                        </p:tav>
                                        <p:tav tm="100000">
                                          <p:val>
                                            <p:strVal val="#ppt_w"/>
                                          </p:val>
                                        </p:tav>
                                      </p:tavLst>
                                    </p:anim>
                                    <p:anim calcmode="lin" valueType="num">
                                      <p:cBhvr>
                                        <p:cTn id="131" dur="1000" fill="hold"/>
                                        <p:tgtEl>
                                          <p:spTgt spid="182"/>
                                        </p:tgtEl>
                                        <p:attrNameLst>
                                          <p:attrName>ppt_h</p:attrName>
                                        </p:attrNameLst>
                                      </p:cBhvr>
                                      <p:tavLst>
                                        <p:tav tm="0">
                                          <p:val>
                                            <p:fltVal val="0"/>
                                          </p:val>
                                        </p:tav>
                                        <p:tav tm="100000">
                                          <p:val>
                                            <p:strVal val="#ppt_h"/>
                                          </p:val>
                                        </p:tav>
                                      </p:tavLst>
                                    </p:anim>
                                    <p:anim calcmode="lin" valueType="num">
                                      <p:cBhvr>
                                        <p:cTn id="132" dur="1000" fill="hold"/>
                                        <p:tgtEl>
                                          <p:spTgt spid="182"/>
                                        </p:tgtEl>
                                        <p:attrNameLst>
                                          <p:attrName>ppt_x</p:attrName>
                                        </p:attrNameLst>
                                      </p:cBhvr>
                                      <p:tavLst>
                                        <p:tav tm="0" fmla="#ppt_x+(cos(-2*pi*(1-$))*-#ppt_x-sin(-2*pi*(1-$))*(1-#ppt_y))*(1-$)">
                                          <p:val>
                                            <p:fltVal val="0"/>
                                          </p:val>
                                        </p:tav>
                                        <p:tav tm="100000">
                                          <p:val>
                                            <p:fltVal val="1"/>
                                          </p:val>
                                        </p:tav>
                                      </p:tavLst>
                                    </p:anim>
                                    <p:anim calcmode="lin" valueType="num">
                                      <p:cBhvr>
                                        <p:cTn id="133" dur="1000" fill="hold"/>
                                        <p:tgtEl>
                                          <p:spTgt spid="182"/>
                                        </p:tgtEl>
                                        <p:attrNameLst>
                                          <p:attrName>ppt_y</p:attrName>
                                        </p:attrNameLst>
                                      </p:cBhvr>
                                      <p:tavLst>
                                        <p:tav tm="0" fmla="#ppt_y+(sin(-2*pi*(1-$))*-#ppt_x+cos(-2*pi*(1-$))*(1-#ppt_y))*(1-$)">
                                          <p:val>
                                            <p:fltVal val="0"/>
                                          </p:val>
                                        </p:tav>
                                        <p:tav tm="100000">
                                          <p:val>
                                            <p:fltVal val="1"/>
                                          </p:val>
                                        </p:tav>
                                      </p:tavLst>
                                    </p:anim>
                                  </p:childTnLst>
                                </p:cTn>
                              </p:par>
                            </p:childTnLst>
                          </p:cTn>
                        </p:par>
                        <p:par>
                          <p:cTn id="134" fill="hold">
                            <p:stCondLst>
                              <p:cond delay="9000"/>
                            </p:stCondLst>
                            <p:childTnLst>
                              <p:par>
                                <p:cTn id="135" presetClass="entr" nodeType="afterEffect" presetSubtype="0" presetID="15" grpId="23" fill="hold">
                                  <p:stCondLst>
                                    <p:cond delay="0"/>
                                  </p:stCondLst>
                                  <p:iterate type="el" backwards="0">
                                    <p:tmAbs val="0"/>
                                  </p:iterate>
                                  <p:childTnLst>
                                    <p:set>
                                      <p:cBhvr>
                                        <p:cTn id="136" fill="hold"/>
                                        <p:tgtEl>
                                          <p:spTgt spid="178"/>
                                        </p:tgtEl>
                                        <p:attrNameLst>
                                          <p:attrName>style.visibility</p:attrName>
                                        </p:attrNameLst>
                                      </p:cBhvr>
                                      <p:to>
                                        <p:strVal val="visible"/>
                                      </p:to>
                                    </p:set>
                                    <p:anim calcmode="lin" valueType="num">
                                      <p:cBhvr>
                                        <p:cTn id="137" dur="1000" fill="hold"/>
                                        <p:tgtEl>
                                          <p:spTgt spid="178"/>
                                        </p:tgtEl>
                                        <p:attrNameLst>
                                          <p:attrName>ppt_w</p:attrName>
                                        </p:attrNameLst>
                                      </p:cBhvr>
                                      <p:tavLst>
                                        <p:tav tm="0">
                                          <p:val>
                                            <p:fltVal val="0"/>
                                          </p:val>
                                        </p:tav>
                                        <p:tav tm="100000">
                                          <p:val>
                                            <p:strVal val="#ppt_w"/>
                                          </p:val>
                                        </p:tav>
                                      </p:tavLst>
                                    </p:anim>
                                    <p:anim calcmode="lin" valueType="num">
                                      <p:cBhvr>
                                        <p:cTn id="138" dur="1000" fill="hold"/>
                                        <p:tgtEl>
                                          <p:spTgt spid="178"/>
                                        </p:tgtEl>
                                        <p:attrNameLst>
                                          <p:attrName>ppt_h</p:attrName>
                                        </p:attrNameLst>
                                      </p:cBhvr>
                                      <p:tavLst>
                                        <p:tav tm="0">
                                          <p:val>
                                            <p:fltVal val="0"/>
                                          </p:val>
                                        </p:tav>
                                        <p:tav tm="100000">
                                          <p:val>
                                            <p:strVal val="#ppt_h"/>
                                          </p:val>
                                        </p:tav>
                                      </p:tavLst>
                                    </p:anim>
                                    <p:anim calcmode="lin" valueType="num">
                                      <p:cBhvr>
                                        <p:cTn id="139" dur="1000" fill="hold"/>
                                        <p:tgtEl>
                                          <p:spTgt spid="178"/>
                                        </p:tgtEl>
                                        <p:attrNameLst>
                                          <p:attrName>ppt_x</p:attrName>
                                        </p:attrNameLst>
                                      </p:cBhvr>
                                      <p:tavLst>
                                        <p:tav tm="0" fmla="#ppt_x+(cos(-2*pi*(1-$))*-#ppt_x-sin(-2*pi*(1-$))*(1-#ppt_y))*(1-$)">
                                          <p:val>
                                            <p:fltVal val="0"/>
                                          </p:val>
                                        </p:tav>
                                        <p:tav tm="100000">
                                          <p:val>
                                            <p:fltVal val="1"/>
                                          </p:val>
                                        </p:tav>
                                      </p:tavLst>
                                    </p:anim>
                                    <p:anim calcmode="lin" valueType="num">
                                      <p:cBhvr>
                                        <p:cTn id="140" dur="1000" fill="hold"/>
                                        <p:tgtEl>
                                          <p:spTgt spid="178"/>
                                        </p:tgtEl>
                                        <p:attrNameLst>
                                          <p:attrName>ppt_y</p:attrName>
                                        </p:attrNameLst>
                                      </p:cBhvr>
                                      <p:tavLst>
                                        <p:tav tm="0" fmla="#ppt_y+(sin(-2*pi*(1-$))*-#ppt_x+cos(-2*pi*(1-$))*(1-#ppt_y))*(1-$)">
                                          <p:val>
                                            <p:fltVal val="0"/>
                                          </p:val>
                                        </p:tav>
                                        <p:tav tm="100000">
                                          <p:val>
                                            <p:fltVal val="1"/>
                                          </p:val>
                                        </p:tav>
                                      </p:tavLst>
                                    </p:anim>
                                  </p:childTnLst>
                                </p:cTn>
                              </p:par>
                            </p:childTnLst>
                          </p:cTn>
                        </p:par>
                        <p:par>
                          <p:cTn id="141" fill="hold">
                            <p:stCondLst>
                              <p:cond delay="10000"/>
                            </p:stCondLst>
                            <p:childTnLst>
                              <p:par>
                                <p:cTn id="142" presetClass="entr" nodeType="afterEffect" presetSubtype="0" presetID="15" grpId="24" fill="hold">
                                  <p:stCondLst>
                                    <p:cond delay="0"/>
                                  </p:stCondLst>
                                  <p:iterate type="el" backwards="0">
                                    <p:tmAbs val="0"/>
                                  </p:iterate>
                                  <p:childTnLst>
                                    <p:set>
                                      <p:cBhvr>
                                        <p:cTn id="143" fill="hold"/>
                                        <p:tgtEl>
                                          <p:spTgt spid="179"/>
                                        </p:tgtEl>
                                        <p:attrNameLst>
                                          <p:attrName>style.visibility</p:attrName>
                                        </p:attrNameLst>
                                      </p:cBhvr>
                                      <p:to>
                                        <p:strVal val="visible"/>
                                      </p:to>
                                    </p:set>
                                    <p:anim calcmode="lin" valueType="num">
                                      <p:cBhvr>
                                        <p:cTn id="144" dur="1000" fill="hold"/>
                                        <p:tgtEl>
                                          <p:spTgt spid="179"/>
                                        </p:tgtEl>
                                        <p:attrNameLst>
                                          <p:attrName>ppt_w</p:attrName>
                                        </p:attrNameLst>
                                      </p:cBhvr>
                                      <p:tavLst>
                                        <p:tav tm="0">
                                          <p:val>
                                            <p:fltVal val="0"/>
                                          </p:val>
                                        </p:tav>
                                        <p:tav tm="100000">
                                          <p:val>
                                            <p:strVal val="#ppt_w"/>
                                          </p:val>
                                        </p:tav>
                                      </p:tavLst>
                                    </p:anim>
                                    <p:anim calcmode="lin" valueType="num">
                                      <p:cBhvr>
                                        <p:cTn id="145" dur="1000" fill="hold"/>
                                        <p:tgtEl>
                                          <p:spTgt spid="179"/>
                                        </p:tgtEl>
                                        <p:attrNameLst>
                                          <p:attrName>ppt_h</p:attrName>
                                        </p:attrNameLst>
                                      </p:cBhvr>
                                      <p:tavLst>
                                        <p:tav tm="0">
                                          <p:val>
                                            <p:fltVal val="0"/>
                                          </p:val>
                                        </p:tav>
                                        <p:tav tm="100000">
                                          <p:val>
                                            <p:strVal val="#ppt_h"/>
                                          </p:val>
                                        </p:tav>
                                      </p:tavLst>
                                    </p:anim>
                                    <p:anim calcmode="lin" valueType="num">
                                      <p:cBhvr>
                                        <p:cTn id="146" dur="1000" fill="hold"/>
                                        <p:tgtEl>
                                          <p:spTgt spid="179"/>
                                        </p:tgtEl>
                                        <p:attrNameLst>
                                          <p:attrName>ppt_x</p:attrName>
                                        </p:attrNameLst>
                                      </p:cBhvr>
                                      <p:tavLst>
                                        <p:tav tm="0" fmla="#ppt_x+(cos(-2*pi*(1-$))*-#ppt_x-sin(-2*pi*(1-$))*(1-#ppt_y))*(1-$)">
                                          <p:val>
                                            <p:fltVal val="0"/>
                                          </p:val>
                                        </p:tav>
                                        <p:tav tm="100000">
                                          <p:val>
                                            <p:fltVal val="1"/>
                                          </p:val>
                                        </p:tav>
                                      </p:tavLst>
                                    </p:anim>
                                    <p:anim calcmode="lin" valueType="num">
                                      <p:cBhvr>
                                        <p:cTn id="147" dur="1000" fill="hold"/>
                                        <p:tgtEl>
                                          <p:spTgt spid="179"/>
                                        </p:tgtEl>
                                        <p:attrNameLst>
                                          <p:attrName>ppt_y</p:attrName>
                                        </p:attrNameLst>
                                      </p:cBhvr>
                                      <p:tavLst>
                                        <p:tav tm="0" fmla="#ppt_y+(sin(-2*pi*(1-$))*-#ppt_x+cos(-2*pi*(1-$))*(1-#ppt_y))*(1-$)">
                                          <p:val>
                                            <p:fltVal val="0"/>
                                          </p:val>
                                        </p:tav>
                                        <p:tav tm="100000">
                                          <p:val>
                                            <p:fltVal val="1"/>
                                          </p:val>
                                        </p:tav>
                                      </p:tavLst>
                                    </p:anim>
                                  </p:childTnLst>
                                </p:cTn>
                              </p:par>
                            </p:childTnLst>
                          </p:cTn>
                        </p:par>
                        <p:par>
                          <p:cTn id="148" fill="hold">
                            <p:stCondLst>
                              <p:cond delay="11000"/>
                            </p:stCondLst>
                            <p:childTnLst>
                              <p:par>
                                <p:cTn id="149" presetClass="entr" nodeType="afterEffect" presetSubtype="0" presetID="15" grpId="25" fill="hold">
                                  <p:stCondLst>
                                    <p:cond delay="0"/>
                                  </p:stCondLst>
                                  <p:iterate type="el" backwards="0">
                                    <p:tmAbs val="0"/>
                                  </p:iterate>
                                  <p:childTnLst>
                                    <p:set>
                                      <p:cBhvr>
                                        <p:cTn id="150" fill="hold"/>
                                        <p:tgtEl>
                                          <p:spTgt spid="185"/>
                                        </p:tgtEl>
                                        <p:attrNameLst>
                                          <p:attrName>style.visibility</p:attrName>
                                        </p:attrNameLst>
                                      </p:cBhvr>
                                      <p:to>
                                        <p:strVal val="visible"/>
                                      </p:to>
                                    </p:set>
                                    <p:anim calcmode="lin" valueType="num">
                                      <p:cBhvr>
                                        <p:cTn id="151" dur="1000" fill="hold"/>
                                        <p:tgtEl>
                                          <p:spTgt spid="185"/>
                                        </p:tgtEl>
                                        <p:attrNameLst>
                                          <p:attrName>ppt_w</p:attrName>
                                        </p:attrNameLst>
                                      </p:cBhvr>
                                      <p:tavLst>
                                        <p:tav tm="0">
                                          <p:val>
                                            <p:fltVal val="0"/>
                                          </p:val>
                                        </p:tav>
                                        <p:tav tm="100000">
                                          <p:val>
                                            <p:strVal val="#ppt_w"/>
                                          </p:val>
                                        </p:tav>
                                      </p:tavLst>
                                    </p:anim>
                                    <p:anim calcmode="lin" valueType="num">
                                      <p:cBhvr>
                                        <p:cTn id="152" dur="1000" fill="hold"/>
                                        <p:tgtEl>
                                          <p:spTgt spid="185"/>
                                        </p:tgtEl>
                                        <p:attrNameLst>
                                          <p:attrName>ppt_h</p:attrName>
                                        </p:attrNameLst>
                                      </p:cBhvr>
                                      <p:tavLst>
                                        <p:tav tm="0">
                                          <p:val>
                                            <p:fltVal val="0"/>
                                          </p:val>
                                        </p:tav>
                                        <p:tav tm="100000">
                                          <p:val>
                                            <p:strVal val="#ppt_h"/>
                                          </p:val>
                                        </p:tav>
                                      </p:tavLst>
                                    </p:anim>
                                    <p:anim calcmode="lin" valueType="num">
                                      <p:cBhvr>
                                        <p:cTn id="153" dur="1000" fill="hold"/>
                                        <p:tgtEl>
                                          <p:spTgt spid="185"/>
                                        </p:tgtEl>
                                        <p:attrNameLst>
                                          <p:attrName>ppt_x</p:attrName>
                                        </p:attrNameLst>
                                      </p:cBhvr>
                                      <p:tavLst>
                                        <p:tav tm="0" fmla="#ppt_x+(cos(-2*pi*(1-$))*-#ppt_x-sin(-2*pi*(1-$))*(1-#ppt_y))*(1-$)">
                                          <p:val>
                                            <p:fltVal val="0"/>
                                          </p:val>
                                        </p:tav>
                                        <p:tav tm="100000">
                                          <p:val>
                                            <p:fltVal val="1"/>
                                          </p:val>
                                        </p:tav>
                                      </p:tavLst>
                                    </p:anim>
                                    <p:anim calcmode="lin" valueType="num">
                                      <p:cBhvr>
                                        <p:cTn id="154" dur="1000" fill="hold"/>
                                        <p:tgtEl>
                                          <p:spTgt spid="185"/>
                                        </p:tgtEl>
                                        <p:attrNameLst>
                                          <p:attrName>ppt_y</p:attrName>
                                        </p:attrNameLst>
                                      </p:cBhvr>
                                      <p:tavLst>
                                        <p:tav tm="0" fmla="#ppt_y+(sin(-2*pi*(1-$))*-#ppt_x+cos(-2*pi*(1-$))*(1-#ppt_y))*(1-$)">
                                          <p:val>
                                            <p:fltVal val="0"/>
                                          </p:val>
                                        </p:tav>
                                        <p:tav tm="100000">
                                          <p:val>
                                            <p:fltVal val="1"/>
                                          </p:val>
                                        </p:tav>
                                      </p:tavLst>
                                    </p:anim>
                                  </p:childTnLst>
                                </p:cTn>
                              </p:par>
                            </p:childTnLst>
                          </p:cTn>
                        </p:par>
                        <p:par>
                          <p:cTn id="155" fill="hold">
                            <p:stCondLst>
                              <p:cond delay="12000"/>
                            </p:stCondLst>
                            <p:childTnLst>
                              <p:par>
                                <p:cTn id="156" presetClass="entr" nodeType="afterEffect" presetSubtype="0" presetID="15" grpId="26" fill="hold">
                                  <p:stCondLst>
                                    <p:cond delay="0"/>
                                  </p:stCondLst>
                                  <p:iterate type="el" backwards="0">
                                    <p:tmAbs val="0"/>
                                  </p:iterate>
                                  <p:childTnLst>
                                    <p:set>
                                      <p:cBhvr>
                                        <p:cTn id="157" fill="hold"/>
                                        <p:tgtEl>
                                          <p:spTgt spid="180"/>
                                        </p:tgtEl>
                                        <p:attrNameLst>
                                          <p:attrName>style.visibility</p:attrName>
                                        </p:attrNameLst>
                                      </p:cBhvr>
                                      <p:to>
                                        <p:strVal val="visible"/>
                                      </p:to>
                                    </p:set>
                                    <p:anim calcmode="lin" valueType="num">
                                      <p:cBhvr>
                                        <p:cTn id="158" dur="1000" fill="hold"/>
                                        <p:tgtEl>
                                          <p:spTgt spid="180"/>
                                        </p:tgtEl>
                                        <p:attrNameLst>
                                          <p:attrName>ppt_w</p:attrName>
                                        </p:attrNameLst>
                                      </p:cBhvr>
                                      <p:tavLst>
                                        <p:tav tm="0">
                                          <p:val>
                                            <p:fltVal val="0"/>
                                          </p:val>
                                        </p:tav>
                                        <p:tav tm="100000">
                                          <p:val>
                                            <p:strVal val="#ppt_w"/>
                                          </p:val>
                                        </p:tav>
                                      </p:tavLst>
                                    </p:anim>
                                    <p:anim calcmode="lin" valueType="num">
                                      <p:cBhvr>
                                        <p:cTn id="159" dur="1000" fill="hold"/>
                                        <p:tgtEl>
                                          <p:spTgt spid="180"/>
                                        </p:tgtEl>
                                        <p:attrNameLst>
                                          <p:attrName>ppt_h</p:attrName>
                                        </p:attrNameLst>
                                      </p:cBhvr>
                                      <p:tavLst>
                                        <p:tav tm="0">
                                          <p:val>
                                            <p:fltVal val="0"/>
                                          </p:val>
                                        </p:tav>
                                        <p:tav tm="100000">
                                          <p:val>
                                            <p:strVal val="#ppt_h"/>
                                          </p:val>
                                        </p:tav>
                                      </p:tavLst>
                                    </p:anim>
                                    <p:anim calcmode="lin" valueType="num">
                                      <p:cBhvr>
                                        <p:cTn id="160" dur="1000" fill="hold"/>
                                        <p:tgtEl>
                                          <p:spTgt spid="180"/>
                                        </p:tgtEl>
                                        <p:attrNameLst>
                                          <p:attrName>ppt_x</p:attrName>
                                        </p:attrNameLst>
                                      </p:cBhvr>
                                      <p:tavLst>
                                        <p:tav tm="0" fmla="#ppt_x+(cos(-2*pi*(1-$))*-#ppt_x-sin(-2*pi*(1-$))*(1-#ppt_y))*(1-$)">
                                          <p:val>
                                            <p:fltVal val="0"/>
                                          </p:val>
                                        </p:tav>
                                        <p:tav tm="100000">
                                          <p:val>
                                            <p:fltVal val="1"/>
                                          </p:val>
                                        </p:tav>
                                      </p:tavLst>
                                    </p:anim>
                                    <p:anim calcmode="lin" valueType="num">
                                      <p:cBhvr>
                                        <p:cTn id="161" dur="1000" fill="hold"/>
                                        <p:tgtEl>
                                          <p:spTgt spid="18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2" fill="hold">
                      <p:stCondLst>
                        <p:cond delay="indefinite"/>
                      </p:stCondLst>
                      <p:childTnLst>
                        <p:par>
                          <p:cTn id="163" fill="hold">
                            <p:stCondLst>
                              <p:cond delay="0"/>
                            </p:stCondLst>
                            <p:childTnLst>
                              <p:par>
                                <p:cTn id="164" presetClass="entr" nodeType="clickEffect" presetID="10" grpId="1" fill="hold">
                                  <p:stCondLst>
                                    <p:cond delay="0"/>
                                  </p:stCondLst>
                                  <p:iterate type="el" backwards="0">
                                    <p:tmAbs val="0"/>
                                  </p:iterate>
                                  <p:childTnLst>
                                    <p:set>
                                      <p:cBhvr>
                                        <p:cTn id="165" fill="hold"/>
                                        <p:tgtEl>
                                          <p:spTgt spid="161">
                                            <p:txEl>
                                              <p:pRg st="4" end="4"/>
                                            </p:txEl>
                                          </p:spTgt>
                                        </p:tgtEl>
                                        <p:attrNameLst>
                                          <p:attrName>style.visibility</p:attrName>
                                        </p:attrNameLst>
                                      </p:cBhvr>
                                      <p:to>
                                        <p:strVal val="visible"/>
                                      </p:to>
                                    </p:set>
                                    <p:animEffect filter="fade" transition="in">
                                      <p:cBhvr>
                                        <p:cTn id="166" dur="1000"/>
                                        <p:tgtEl>
                                          <p:spTgt spid="161">
                                            <p:txEl>
                                              <p:pRg st="4" end="4"/>
                                            </p:txEl>
                                          </p:spTgt>
                                        </p:tgtEl>
                                      </p:cBhvr>
                                    </p:animEffect>
                                  </p:childTnLst>
                                </p:cTn>
                              </p:par>
                            </p:childTnLst>
                          </p:cTn>
                        </p:par>
                        <p:par>
                          <p:cTn id="167" fill="hold">
                            <p:stCondLst>
                              <p:cond delay="1000"/>
                            </p:stCondLst>
                            <p:childTnLst>
                              <p:par>
                                <p:cTn id="168" presetClass="entr" nodeType="afterEffect" presetSubtype="0" presetID="1" grpId="27" fill="hold">
                                  <p:stCondLst>
                                    <p:cond delay="0"/>
                                  </p:stCondLst>
                                  <p:iterate type="el" backwards="0">
                                    <p:tmAbs val="0"/>
                                  </p:iterate>
                                  <p:childTnLst>
                                    <p:set>
                                      <p:cBhvr>
                                        <p:cTn id="169" fill="hold"/>
                                        <p:tgtEl>
                                          <p:spTgt spid="188"/>
                                        </p:tgtEl>
                                        <p:attrNameLst>
                                          <p:attrName>style.visibility</p:attrName>
                                        </p:attrNameLst>
                                      </p:cBhvr>
                                      <p:to>
                                        <p:strVal val="visible"/>
                                      </p:to>
                                    </p:set>
                                  </p:childTnLst>
                                </p:cTn>
                              </p:par>
                            </p:childTnLst>
                          </p:cTn>
                        </p:par>
                        <p:par>
                          <p:cTn id="170" fill="hold">
                            <p:stCondLst>
                              <p:cond delay="1000"/>
                            </p:stCondLst>
                            <p:childTnLst>
                              <p:par>
                                <p:cTn id="171" presetClass="entr" nodeType="afterEffect" presetSubtype="0" presetID="1" grpId="28" fill="hold">
                                  <p:stCondLst>
                                    <p:cond delay="0"/>
                                  </p:stCondLst>
                                  <p:iterate type="el" backwards="0">
                                    <p:tmAbs val="0"/>
                                  </p:iterate>
                                  <p:childTnLst>
                                    <p:set>
                                      <p:cBhvr>
                                        <p:cTn id="172" fill="hold"/>
                                        <p:tgtEl>
                                          <p:spTgt spid="189"/>
                                        </p:tgtEl>
                                        <p:attrNameLst>
                                          <p:attrName>style.visibility</p:attrName>
                                        </p:attrNameLst>
                                      </p:cBhvr>
                                      <p:to>
                                        <p:strVal val="visible"/>
                                      </p:to>
                                    </p:set>
                                  </p:childTnLst>
                                </p:cTn>
                              </p:par>
                            </p:childTnLst>
                          </p:cTn>
                        </p:par>
                        <p:par>
                          <p:cTn id="173" fill="hold">
                            <p:stCondLst>
                              <p:cond delay="1000"/>
                            </p:stCondLst>
                            <p:childTnLst>
                              <p:par>
                                <p:cTn id="174" presetClass="entr" nodeType="afterEffect" presetSubtype="0" presetID="1" grpId="29" fill="hold">
                                  <p:stCondLst>
                                    <p:cond delay="0"/>
                                  </p:stCondLst>
                                  <p:iterate type="el" backwards="0">
                                    <p:tmAbs val="0"/>
                                  </p:iterate>
                                  <p:childTnLst>
                                    <p:set>
                                      <p:cBhvr>
                                        <p:cTn id="175" fill="hold"/>
                                        <p:tgtEl>
                                          <p:spTgt spid="190"/>
                                        </p:tgtEl>
                                        <p:attrNameLst>
                                          <p:attrName>style.visibility</p:attrName>
                                        </p:attrNameLst>
                                      </p:cBhvr>
                                      <p:to>
                                        <p:strVal val="visible"/>
                                      </p:to>
                                    </p:set>
                                  </p:childTnLst>
                                </p:cTn>
                              </p:par>
                            </p:childTnLst>
                          </p:cTn>
                        </p:par>
                        <p:par>
                          <p:cTn id="176" fill="hold">
                            <p:stCondLst>
                              <p:cond delay="1000"/>
                            </p:stCondLst>
                            <p:childTnLst>
                              <p:par>
                                <p:cTn id="177" presetClass="entr" nodeType="afterEffect" presetSubtype="2" presetID="2" grpId="30" fill="hold">
                                  <p:stCondLst>
                                    <p:cond delay="0"/>
                                  </p:stCondLst>
                                  <p:iterate type="el" backwards="0">
                                    <p:tmAbs val="0"/>
                                  </p:iterate>
                                  <p:childTnLst>
                                    <p:set>
                                      <p:cBhvr>
                                        <p:cTn id="178" fill="hold"/>
                                        <p:tgtEl>
                                          <p:spTgt spid="191"/>
                                        </p:tgtEl>
                                        <p:attrNameLst>
                                          <p:attrName>style.visibility</p:attrName>
                                        </p:attrNameLst>
                                      </p:cBhvr>
                                      <p:to>
                                        <p:strVal val="visible"/>
                                      </p:to>
                                    </p:set>
                                    <p:anim calcmode="lin" valueType="num">
                                      <p:cBhvr>
                                        <p:cTn id="179" dur="1000" fill="hold"/>
                                        <p:tgtEl>
                                          <p:spTgt spid="191"/>
                                        </p:tgtEl>
                                        <p:attrNameLst>
                                          <p:attrName>ppt_x</p:attrName>
                                        </p:attrNameLst>
                                      </p:cBhvr>
                                      <p:tavLst>
                                        <p:tav tm="0">
                                          <p:val>
                                            <p:strVal val="1+#ppt_w/2"/>
                                          </p:val>
                                        </p:tav>
                                        <p:tav tm="100000">
                                          <p:val>
                                            <p:strVal val="#ppt_x"/>
                                          </p:val>
                                        </p:tav>
                                      </p:tavLst>
                                    </p:anim>
                                    <p:anim calcmode="lin" valueType="num">
                                      <p:cBhvr>
                                        <p:cTn id="180" dur="1000" fill="hold"/>
                                        <p:tgtEl>
                                          <p:spTgt spid="191"/>
                                        </p:tgtEl>
                                        <p:attrNameLst>
                                          <p:attrName>ppt_y</p:attrName>
                                        </p:attrNameLst>
                                      </p:cBhvr>
                                      <p:tavLst>
                                        <p:tav tm="0">
                                          <p:val>
                                            <p:strVal val="#ppt_y"/>
                                          </p:val>
                                        </p:tav>
                                        <p:tav tm="100000">
                                          <p:val>
                                            <p:strVal val="#ppt_y"/>
                                          </p:val>
                                        </p:tav>
                                      </p:tavLst>
                                    </p:anim>
                                  </p:childTnLst>
                                </p:cTn>
                              </p:par>
                            </p:childTnLst>
                          </p:cTn>
                        </p:par>
                        <p:par>
                          <p:cTn id="181" fill="hold">
                            <p:stCondLst>
                              <p:cond delay="2000"/>
                            </p:stCondLst>
                            <p:childTnLst>
                              <p:par>
                                <p:cTn id="182" presetClass="entr" nodeType="afterEffect" presetSubtype="2" presetID="2" grpId="31" fill="hold">
                                  <p:stCondLst>
                                    <p:cond delay="0"/>
                                  </p:stCondLst>
                                  <p:iterate type="el" backwards="0">
                                    <p:tmAbs val="0"/>
                                  </p:iterate>
                                  <p:childTnLst>
                                    <p:set>
                                      <p:cBhvr>
                                        <p:cTn id="183" fill="hold"/>
                                        <p:tgtEl>
                                          <p:spTgt spid="192"/>
                                        </p:tgtEl>
                                        <p:attrNameLst>
                                          <p:attrName>style.visibility</p:attrName>
                                        </p:attrNameLst>
                                      </p:cBhvr>
                                      <p:to>
                                        <p:strVal val="visible"/>
                                      </p:to>
                                    </p:set>
                                    <p:anim calcmode="lin" valueType="num">
                                      <p:cBhvr>
                                        <p:cTn id="184" dur="1000" fill="hold"/>
                                        <p:tgtEl>
                                          <p:spTgt spid="192"/>
                                        </p:tgtEl>
                                        <p:attrNameLst>
                                          <p:attrName>ppt_x</p:attrName>
                                        </p:attrNameLst>
                                      </p:cBhvr>
                                      <p:tavLst>
                                        <p:tav tm="0">
                                          <p:val>
                                            <p:strVal val="1+#ppt_w/2"/>
                                          </p:val>
                                        </p:tav>
                                        <p:tav tm="100000">
                                          <p:val>
                                            <p:strVal val="#ppt_x"/>
                                          </p:val>
                                        </p:tav>
                                      </p:tavLst>
                                    </p:anim>
                                    <p:anim calcmode="lin" valueType="num">
                                      <p:cBhvr>
                                        <p:cTn id="185" dur="1000" fill="hold"/>
                                        <p:tgtEl>
                                          <p:spTgt spid="192"/>
                                        </p:tgtEl>
                                        <p:attrNameLst>
                                          <p:attrName>ppt_y</p:attrName>
                                        </p:attrNameLst>
                                      </p:cBhvr>
                                      <p:tavLst>
                                        <p:tav tm="0">
                                          <p:val>
                                            <p:strVal val="#ppt_y"/>
                                          </p:val>
                                        </p:tav>
                                        <p:tav tm="100000">
                                          <p:val>
                                            <p:strVal val="#ppt_y"/>
                                          </p:val>
                                        </p:tav>
                                      </p:tavLst>
                                    </p:anim>
                                  </p:childTnLst>
                                </p:cTn>
                              </p:par>
                            </p:childTnLst>
                          </p:cTn>
                        </p:par>
                        <p:par>
                          <p:cTn id="186" fill="hold">
                            <p:stCondLst>
                              <p:cond delay="3000"/>
                            </p:stCondLst>
                            <p:childTnLst>
                              <p:par>
                                <p:cTn id="187" presetClass="entr" nodeType="afterEffect" presetSubtype="1" presetID="22" grpId="32" fill="hold">
                                  <p:stCondLst>
                                    <p:cond delay="0"/>
                                  </p:stCondLst>
                                  <p:iterate type="el" backwards="0">
                                    <p:tmAbs val="0"/>
                                  </p:iterate>
                                  <p:childTnLst>
                                    <p:set>
                                      <p:cBhvr>
                                        <p:cTn id="188" fill="hold"/>
                                        <p:tgtEl>
                                          <p:spTgt spid="193"/>
                                        </p:tgtEl>
                                        <p:attrNameLst>
                                          <p:attrName>style.visibility</p:attrName>
                                        </p:attrNameLst>
                                      </p:cBhvr>
                                      <p:to>
                                        <p:strVal val="visible"/>
                                      </p:to>
                                    </p:set>
                                    <p:animEffect filter="wipe(up)" transition="in">
                                      <p:cBhvr>
                                        <p:cTn id="189" dur="1000"/>
                                        <p:tgtEl>
                                          <p:spTgt spid="193"/>
                                        </p:tgtEl>
                                      </p:cBhvr>
                                    </p:animEffect>
                                  </p:childTnLst>
                                </p:cTn>
                              </p:par>
                            </p:childTnLst>
                          </p:cTn>
                        </p:par>
                        <p:par>
                          <p:cTn id="190" fill="hold">
                            <p:stCondLst>
                              <p:cond delay="4000"/>
                            </p:stCondLst>
                            <p:childTnLst>
                              <p:par>
                                <p:cTn id="191" presetClass="entr" nodeType="afterEffect" presetSubtype="1" presetID="22" grpId="33" fill="hold">
                                  <p:stCondLst>
                                    <p:cond delay="0"/>
                                  </p:stCondLst>
                                  <p:iterate type="el" backwards="0">
                                    <p:tmAbs val="0"/>
                                  </p:iterate>
                                  <p:childTnLst>
                                    <p:set>
                                      <p:cBhvr>
                                        <p:cTn id="192" fill="hold"/>
                                        <p:tgtEl>
                                          <p:spTgt spid="194"/>
                                        </p:tgtEl>
                                        <p:attrNameLst>
                                          <p:attrName>style.visibility</p:attrName>
                                        </p:attrNameLst>
                                      </p:cBhvr>
                                      <p:to>
                                        <p:strVal val="visible"/>
                                      </p:to>
                                    </p:set>
                                    <p:animEffect filter="wipe(up)" transition="in">
                                      <p:cBhvr>
                                        <p:cTn id="193"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6" grpId="15"/>
      <p:bldP build="whole" bldLvl="1" animBg="1" rev="0" advAuto="0" spid="189" grpId="28"/>
      <p:bldP build="whole" bldLvl="1" animBg="1" rev="0" advAuto="0" spid="179" grpId="24"/>
      <p:bldP build="whole" bldLvl="1" animBg="1" rev="0" advAuto="0" spid="182" grpId="22"/>
      <p:bldP build="whole" bldLvl="1" animBg="1" rev="0" advAuto="0" spid="166" grpId="4"/>
      <p:bldP build="whole" bldLvl="1" animBg="1" rev="0" advAuto="0" spid="185" grpId="25"/>
      <p:bldP build="whole" bldLvl="1" animBg="1" rev="0" advAuto="0" spid="190" grpId="29"/>
      <p:bldP build="whole" bldLvl="1" animBg="1" rev="0" advAuto="0" spid="169" grpId="9"/>
      <p:bldP build="whole" bldLvl="1" animBg="1" rev="0" advAuto="0" spid="184" grpId="18"/>
      <p:bldP build="whole" bldLvl="1" animBg="1" rev="0" advAuto="0" spid="175" grpId="14"/>
      <p:bldP build="whole" bldLvl="1" animBg="1" rev="0" advAuto="0" spid="194" grpId="33"/>
      <p:bldP build="whole" bldLvl="1" animBg="1" rev="0" advAuto="0" spid="183" grpId="17"/>
      <p:bldP build="whole" bldLvl="1" animBg="1" rev="0" advAuto="0" spid="177" grpId="16"/>
      <p:bldP build="whole" bldLvl="1" animBg="1" rev="0" advAuto="0" spid="191" grpId="30"/>
      <p:bldP build="whole" bldLvl="1" animBg="1" rev="0" advAuto="0" spid="186" grpId="21"/>
      <p:bldP build="whole" bldLvl="1" animBg="1" rev="0" advAuto="0" spid="171" grpId="8"/>
      <p:bldP build="whole" bldLvl="1" animBg="1" rev="0" advAuto="0" spid="192" grpId="31"/>
      <p:bldP build="whole" bldLvl="1" animBg="1" rev="0" advAuto="0" spid="173" grpId="12"/>
      <p:bldP build="whole" bldLvl="1" animBg="1" rev="0" advAuto="0" spid="170" grpId="10"/>
      <p:bldP build="whole" bldLvl="1" animBg="1" rev="0" advAuto="0" spid="188" grpId="27"/>
      <p:bldP build="whole" bldLvl="1" animBg="1" rev="0" advAuto="0" spid="181" grpId="20"/>
      <p:bldP build="whole" bldLvl="1" animBg="1" rev="0" advAuto="0" spid="180" grpId="26"/>
      <p:bldP build="whole" bldLvl="1" animBg="1" rev="0" advAuto="0" spid="163" grpId="2"/>
      <p:bldP build="whole" bldLvl="1" animBg="1" rev="0" advAuto="0" spid="168" grpId="6"/>
      <p:bldP build="whole" bldLvl="1" animBg="1" rev="0" advAuto="0" spid="174" grpId="13"/>
      <p:bldP build="whole" bldLvl="1" animBg="1" rev="0" advAuto="0" spid="193" grpId="32"/>
      <p:bldP build="whole" bldLvl="1" animBg="1" rev="0" advAuto="0" spid="165" grpId="3"/>
      <p:bldP build="whole" bldLvl="1" animBg="1" rev="0" advAuto="0" spid="178" grpId="23"/>
      <p:bldP build="whole" bldLvl="1" animBg="1" rev="0" advAuto="0" spid="172" grpId="11"/>
      <p:bldP build="whole" bldLvl="1" animBg="1" rev="0" advAuto="0" spid="167" grpId="5"/>
      <p:bldP build="whole" bldLvl="1" animBg="1" rev="0" advAuto="0" spid="164" grpId="7"/>
      <p:bldP build="whole" bldLvl="1" animBg="1" rev="0" advAuto="0" spid="187" grpId="19"/>
      <p:bldP build="p" bldLvl="5" animBg="1" rev="0" advAuto="0" spid="161"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Thank you!"/>
          <p:cNvSpPr txBox="1"/>
          <p:nvPr>
            <p:ph type="body" sz="half" idx="1"/>
          </p:nvPr>
        </p:nvSpPr>
        <p:spPr>
          <a:prstGeom prst="rect">
            <a:avLst/>
          </a:prstGeom>
        </p:spPr>
        <p:txBody>
          <a:bodyPr/>
          <a:lstStyle>
            <a:lvl1pPr>
              <a:defRPr spc="-261" sz="8700"/>
            </a:lvl1pPr>
          </a:lstStyle>
          <a:p>
            <a:pPr/>
            <a:r>
              <a:t>Thank you!</a:t>
            </a:r>
          </a:p>
        </p:txBody>
      </p:sp>
      <p:pic>
        <p:nvPicPr>
          <p:cNvPr id="344" name="Image" descr="Image"/>
          <p:cNvPicPr>
            <a:picLocks noChangeAspect="1"/>
          </p:cNvPicPr>
          <p:nvPr/>
        </p:nvPicPr>
        <p:blipFill>
          <a:blip r:embed="rId2">
            <a:extLst/>
          </a:blip>
          <a:stretch>
            <a:fillRect/>
          </a:stretch>
        </p:blipFill>
        <p:spPr>
          <a:xfrm>
            <a:off x="2806055" y="8599596"/>
            <a:ext cx="2044701" cy="2070101"/>
          </a:xfrm>
          <a:prstGeom prst="rect">
            <a:avLst/>
          </a:prstGeom>
          <a:ln w="12700">
            <a:miter lim="400000"/>
          </a:ln>
        </p:spPr>
      </p:pic>
      <p:pic>
        <p:nvPicPr>
          <p:cNvPr id="345" name="Image" descr="Image"/>
          <p:cNvPicPr>
            <a:picLocks noChangeAspect="1"/>
          </p:cNvPicPr>
          <p:nvPr/>
        </p:nvPicPr>
        <p:blipFill>
          <a:blip r:embed="rId3">
            <a:extLst/>
          </a:blip>
          <a:stretch>
            <a:fillRect/>
          </a:stretch>
        </p:blipFill>
        <p:spPr>
          <a:xfrm>
            <a:off x="5195654" y="8599596"/>
            <a:ext cx="2044701" cy="2070101"/>
          </a:xfrm>
          <a:prstGeom prst="rect">
            <a:avLst/>
          </a:prstGeom>
          <a:ln w="12700">
            <a:miter lim="400000"/>
          </a:ln>
        </p:spPr>
      </p:pic>
      <p:pic>
        <p:nvPicPr>
          <p:cNvPr id="346" name="Image" descr="Image"/>
          <p:cNvPicPr>
            <a:picLocks noChangeAspect="1"/>
          </p:cNvPicPr>
          <p:nvPr/>
        </p:nvPicPr>
        <p:blipFill>
          <a:blip r:embed="rId4">
            <a:extLst/>
          </a:blip>
          <a:stretch>
            <a:fillRect/>
          </a:stretch>
        </p:blipFill>
        <p:spPr>
          <a:xfrm>
            <a:off x="7585252" y="8599596"/>
            <a:ext cx="2044701" cy="2070101"/>
          </a:xfrm>
          <a:prstGeom prst="rect">
            <a:avLst/>
          </a:prstGeom>
          <a:ln w="12700">
            <a:miter lim="400000"/>
          </a:ln>
        </p:spPr>
      </p:pic>
      <p:pic>
        <p:nvPicPr>
          <p:cNvPr id="347" name="Image" descr="Image"/>
          <p:cNvPicPr>
            <a:picLocks noChangeAspect="1"/>
          </p:cNvPicPr>
          <p:nvPr/>
        </p:nvPicPr>
        <p:blipFill>
          <a:blip r:embed="rId5">
            <a:extLst/>
          </a:blip>
          <a:stretch>
            <a:fillRect/>
          </a:stretch>
        </p:blipFill>
        <p:spPr>
          <a:xfrm>
            <a:off x="9974850" y="8599596"/>
            <a:ext cx="2044701" cy="2070101"/>
          </a:xfrm>
          <a:prstGeom prst="rect">
            <a:avLst/>
          </a:prstGeom>
          <a:ln w="12700">
            <a:miter lim="400000"/>
          </a:ln>
        </p:spPr>
      </p:pic>
      <p:pic>
        <p:nvPicPr>
          <p:cNvPr id="348" name="Image" descr="Image"/>
          <p:cNvPicPr>
            <a:picLocks noChangeAspect="1"/>
          </p:cNvPicPr>
          <p:nvPr/>
        </p:nvPicPr>
        <p:blipFill>
          <a:blip r:embed="rId6">
            <a:extLst/>
          </a:blip>
          <a:stretch>
            <a:fillRect/>
          </a:stretch>
        </p:blipFill>
        <p:spPr>
          <a:xfrm>
            <a:off x="12364449" y="8599596"/>
            <a:ext cx="2044701" cy="2070101"/>
          </a:xfrm>
          <a:prstGeom prst="rect">
            <a:avLst/>
          </a:prstGeom>
          <a:ln w="12700">
            <a:miter lim="400000"/>
          </a:ln>
        </p:spPr>
      </p:pic>
      <p:pic>
        <p:nvPicPr>
          <p:cNvPr id="349" name="Image" descr="Image"/>
          <p:cNvPicPr>
            <a:picLocks noChangeAspect="1"/>
          </p:cNvPicPr>
          <p:nvPr/>
        </p:nvPicPr>
        <p:blipFill>
          <a:blip r:embed="rId7">
            <a:extLst/>
          </a:blip>
          <a:stretch>
            <a:fillRect/>
          </a:stretch>
        </p:blipFill>
        <p:spPr>
          <a:xfrm>
            <a:off x="14754048" y="8599596"/>
            <a:ext cx="2044701" cy="2070101"/>
          </a:xfrm>
          <a:prstGeom prst="rect">
            <a:avLst/>
          </a:prstGeom>
          <a:ln w="12700">
            <a:miter lim="400000"/>
          </a:ln>
        </p:spPr>
      </p:pic>
      <p:pic>
        <p:nvPicPr>
          <p:cNvPr id="350" name="Image" descr="Image"/>
          <p:cNvPicPr>
            <a:picLocks noChangeAspect="1"/>
          </p:cNvPicPr>
          <p:nvPr/>
        </p:nvPicPr>
        <p:blipFill>
          <a:blip r:embed="rId8">
            <a:extLst/>
          </a:blip>
          <a:stretch>
            <a:fillRect/>
          </a:stretch>
        </p:blipFill>
        <p:spPr>
          <a:xfrm>
            <a:off x="17143646" y="8599596"/>
            <a:ext cx="2044701" cy="2070101"/>
          </a:xfrm>
          <a:prstGeom prst="rect">
            <a:avLst/>
          </a:prstGeom>
          <a:ln w="12700">
            <a:miter lim="400000"/>
          </a:ln>
        </p:spPr>
      </p:pic>
      <p:pic>
        <p:nvPicPr>
          <p:cNvPr id="351" name="Image" descr="Image"/>
          <p:cNvPicPr>
            <a:picLocks noChangeAspect="1"/>
          </p:cNvPicPr>
          <p:nvPr/>
        </p:nvPicPr>
        <p:blipFill>
          <a:blip r:embed="rId9">
            <a:extLst/>
          </a:blip>
          <a:stretch>
            <a:fillRect/>
          </a:stretch>
        </p:blipFill>
        <p:spPr>
          <a:xfrm>
            <a:off x="19533244" y="8599596"/>
            <a:ext cx="2044701" cy="20701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344"/>
                                        </p:tgtEl>
                                        <p:attrNameLst>
                                          <p:attrName>style.visibility</p:attrName>
                                        </p:attrNameLst>
                                      </p:cBhvr>
                                      <p:to>
                                        <p:strVal val="visible"/>
                                      </p:to>
                                    </p:set>
                                    <p:anim calcmode="lin" valueType="num">
                                      <p:cBhvr>
                                        <p:cTn id="7" dur="500" fill="hold"/>
                                        <p:tgtEl>
                                          <p:spTgt spid="344"/>
                                        </p:tgtEl>
                                        <p:attrNameLst>
                                          <p:attrName>ppt_x</p:attrName>
                                        </p:attrNameLst>
                                      </p:cBhvr>
                                      <p:tavLst>
                                        <p:tav tm="0">
                                          <p:val>
                                            <p:strVal val="#ppt_x"/>
                                          </p:val>
                                        </p:tav>
                                        <p:tav tm="100000">
                                          <p:val>
                                            <p:strVal val="#ppt_x"/>
                                          </p:val>
                                        </p:tav>
                                      </p:tavLst>
                                    </p:anim>
                                    <p:anim calcmode="lin" valueType="num">
                                      <p:cBhvr>
                                        <p:cTn id="8" dur="500" fill="hold"/>
                                        <p:tgtEl>
                                          <p:spTgt spid="34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345"/>
                                        </p:tgtEl>
                                        <p:attrNameLst>
                                          <p:attrName>style.visibility</p:attrName>
                                        </p:attrNameLst>
                                      </p:cBhvr>
                                      <p:to>
                                        <p:strVal val="visible"/>
                                      </p:to>
                                    </p:set>
                                    <p:anim calcmode="lin" valueType="num">
                                      <p:cBhvr>
                                        <p:cTn id="12" dur="500" fill="hold"/>
                                        <p:tgtEl>
                                          <p:spTgt spid="345"/>
                                        </p:tgtEl>
                                        <p:attrNameLst>
                                          <p:attrName>ppt_x</p:attrName>
                                        </p:attrNameLst>
                                      </p:cBhvr>
                                      <p:tavLst>
                                        <p:tav tm="0">
                                          <p:val>
                                            <p:strVal val="#ppt_x"/>
                                          </p:val>
                                        </p:tav>
                                        <p:tav tm="100000">
                                          <p:val>
                                            <p:strVal val="#ppt_x"/>
                                          </p:val>
                                        </p:tav>
                                      </p:tavLst>
                                    </p:anim>
                                    <p:anim calcmode="lin" valueType="num">
                                      <p:cBhvr>
                                        <p:cTn id="13" dur="500" fill="hold"/>
                                        <p:tgtEl>
                                          <p:spTgt spid="34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Class="entr" nodeType="afterEffect" presetSubtype="4" presetID="2" grpId="3" fill="hold">
                                  <p:stCondLst>
                                    <p:cond delay="0"/>
                                  </p:stCondLst>
                                  <p:iterate type="el" backwards="0">
                                    <p:tmAbs val="0"/>
                                  </p:iterate>
                                  <p:childTnLst>
                                    <p:set>
                                      <p:cBhvr>
                                        <p:cTn id="16" fill="hold"/>
                                        <p:tgtEl>
                                          <p:spTgt spid="346"/>
                                        </p:tgtEl>
                                        <p:attrNameLst>
                                          <p:attrName>style.visibility</p:attrName>
                                        </p:attrNameLst>
                                      </p:cBhvr>
                                      <p:to>
                                        <p:strVal val="visible"/>
                                      </p:to>
                                    </p:set>
                                    <p:anim calcmode="lin" valueType="num">
                                      <p:cBhvr>
                                        <p:cTn id="17" dur="500" fill="hold"/>
                                        <p:tgtEl>
                                          <p:spTgt spid="346"/>
                                        </p:tgtEl>
                                        <p:attrNameLst>
                                          <p:attrName>ppt_x</p:attrName>
                                        </p:attrNameLst>
                                      </p:cBhvr>
                                      <p:tavLst>
                                        <p:tav tm="0">
                                          <p:val>
                                            <p:strVal val="#ppt_x"/>
                                          </p:val>
                                        </p:tav>
                                        <p:tav tm="100000">
                                          <p:val>
                                            <p:strVal val="#ppt_x"/>
                                          </p:val>
                                        </p:tav>
                                      </p:tavLst>
                                    </p:anim>
                                    <p:anim calcmode="lin" valueType="num">
                                      <p:cBhvr>
                                        <p:cTn id="18" dur="500" fill="hold"/>
                                        <p:tgtEl>
                                          <p:spTgt spid="34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Class="entr" nodeType="afterEffect" presetSubtype="4" presetID="2" grpId="4" fill="hold">
                                  <p:stCondLst>
                                    <p:cond delay="0"/>
                                  </p:stCondLst>
                                  <p:iterate type="el" backwards="0">
                                    <p:tmAbs val="0"/>
                                  </p:iterate>
                                  <p:childTnLst>
                                    <p:set>
                                      <p:cBhvr>
                                        <p:cTn id="21" fill="hold"/>
                                        <p:tgtEl>
                                          <p:spTgt spid="347"/>
                                        </p:tgtEl>
                                        <p:attrNameLst>
                                          <p:attrName>style.visibility</p:attrName>
                                        </p:attrNameLst>
                                      </p:cBhvr>
                                      <p:to>
                                        <p:strVal val="visible"/>
                                      </p:to>
                                    </p:set>
                                    <p:anim calcmode="lin" valueType="num">
                                      <p:cBhvr>
                                        <p:cTn id="22" dur="500" fill="hold"/>
                                        <p:tgtEl>
                                          <p:spTgt spid="347"/>
                                        </p:tgtEl>
                                        <p:attrNameLst>
                                          <p:attrName>ppt_x</p:attrName>
                                        </p:attrNameLst>
                                      </p:cBhvr>
                                      <p:tavLst>
                                        <p:tav tm="0">
                                          <p:val>
                                            <p:strVal val="#ppt_x"/>
                                          </p:val>
                                        </p:tav>
                                        <p:tav tm="100000">
                                          <p:val>
                                            <p:strVal val="#ppt_x"/>
                                          </p:val>
                                        </p:tav>
                                      </p:tavLst>
                                    </p:anim>
                                    <p:anim calcmode="lin" valueType="num">
                                      <p:cBhvr>
                                        <p:cTn id="23" dur="500" fill="hold"/>
                                        <p:tgtEl>
                                          <p:spTgt spid="34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Class="entr" nodeType="afterEffect" presetSubtype="4" presetID="2" grpId="5" fill="hold">
                                  <p:stCondLst>
                                    <p:cond delay="0"/>
                                  </p:stCondLst>
                                  <p:iterate type="el" backwards="0">
                                    <p:tmAbs val="0"/>
                                  </p:iterate>
                                  <p:childTnLst>
                                    <p:set>
                                      <p:cBhvr>
                                        <p:cTn id="26" fill="hold"/>
                                        <p:tgtEl>
                                          <p:spTgt spid="348"/>
                                        </p:tgtEl>
                                        <p:attrNameLst>
                                          <p:attrName>style.visibility</p:attrName>
                                        </p:attrNameLst>
                                      </p:cBhvr>
                                      <p:to>
                                        <p:strVal val="visible"/>
                                      </p:to>
                                    </p:set>
                                    <p:anim calcmode="lin" valueType="num">
                                      <p:cBhvr>
                                        <p:cTn id="27" dur="500" fill="hold"/>
                                        <p:tgtEl>
                                          <p:spTgt spid="348"/>
                                        </p:tgtEl>
                                        <p:attrNameLst>
                                          <p:attrName>ppt_x</p:attrName>
                                        </p:attrNameLst>
                                      </p:cBhvr>
                                      <p:tavLst>
                                        <p:tav tm="0">
                                          <p:val>
                                            <p:strVal val="#ppt_x"/>
                                          </p:val>
                                        </p:tav>
                                        <p:tav tm="100000">
                                          <p:val>
                                            <p:strVal val="#ppt_x"/>
                                          </p:val>
                                        </p:tav>
                                      </p:tavLst>
                                    </p:anim>
                                    <p:anim calcmode="lin" valueType="num">
                                      <p:cBhvr>
                                        <p:cTn id="28" dur="500" fill="hold"/>
                                        <p:tgtEl>
                                          <p:spTgt spid="34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Class="entr" nodeType="afterEffect" presetSubtype="4" presetID="2" grpId="6" fill="hold">
                                  <p:stCondLst>
                                    <p:cond delay="0"/>
                                  </p:stCondLst>
                                  <p:iterate type="el" backwards="0">
                                    <p:tmAbs val="0"/>
                                  </p:iterate>
                                  <p:childTnLst>
                                    <p:set>
                                      <p:cBhvr>
                                        <p:cTn id="31" fill="hold"/>
                                        <p:tgtEl>
                                          <p:spTgt spid="349"/>
                                        </p:tgtEl>
                                        <p:attrNameLst>
                                          <p:attrName>style.visibility</p:attrName>
                                        </p:attrNameLst>
                                      </p:cBhvr>
                                      <p:to>
                                        <p:strVal val="visible"/>
                                      </p:to>
                                    </p:set>
                                    <p:anim calcmode="lin" valueType="num">
                                      <p:cBhvr>
                                        <p:cTn id="32" dur="500" fill="hold"/>
                                        <p:tgtEl>
                                          <p:spTgt spid="349"/>
                                        </p:tgtEl>
                                        <p:attrNameLst>
                                          <p:attrName>ppt_x</p:attrName>
                                        </p:attrNameLst>
                                      </p:cBhvr>
                                      <p:tavLst>
                                        <p:tav tm="0">
                                          <p:val>
                                            <p:strVal val="#ppt_x"/>
                                          </p:val>
                                        </p:tav>
                                        <p:tav tm="100000">
                                          <p:val>
                                            <p:strVal val="#ppt_x"/>
                                          </p:val>
                                        </p:tav>
                                      </p:tavLst>
                                    </p:anim>
                                    <p:anim calcmode="lin" valueType="num">
                                      <p:cBhvr>
                                        <p:cTn id="33" dur="500" fill="hold"/>
                                        <p:tgtEl>
                                          <p:spTgt spid="349"/>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Class="entr" nodeType="afterEffect" presetSubtype="4" presetID="2" grpId="7" fill="hold">
                                  <p:stCondLst>
                                    <p:cond delay="0"/>
                                  </p:stCondLst>
                                  <p:iterate type="el" backwards="0">
                                    <p:tmAbs val="0"/>
                                  </p:iterate>
                                  <p:childTnLst>
                                    <p:set>
                                      <p:cBhvr>
                                        <p:cTn id="36" fill="hold"/>
                                        <p:tgtEl>
                                          <p:spTgt spid="350"/>
                                        </p:tgtEl>
                                        <p:attrNameLst>
                                          <p:attrName>style.visibility</p:attrName>
                                        </p:attrNameLst>
                                      </p:cBhvr>
                                      <p:to>
                                        <p:strVal val="visible"/>
                                      </p:to>
                                    </p:set>
                                    <p:anim calcmode="lin" valueType="num">
                                      <p:cBhvr>
                                        <p:cTn id="37" dur="500" fill="hold"/>
                                        <p:tgtEl>
                                          <p:spTgt spid="350"/>
                                        </p:tgtEl>
                                        <p:attrNameLst>
                                          <p:attrName>ppt_x</p:attrName>
                                        </p:attrNameLst>
                                      </p:cBhvr>
                                      <p:tavLst>
                                        <p:tav tm="0">
                                          <p:val>
                                            <p:strVal val="#ppt_x"/>
                                          </p:val>
                                        </p:tav>
                                        <p:tav tm="100000">
                                          <p:val>
                                            <p:strVal val="#ppt_x"/>
                                          </p:val>
                                        </p:tav>
                                      </p:tavLst>
                                    </p:anim>
                                    <p:anim calcmode="lin" valueType="num">
                                      <p:cBhvr>
                                        <p:cTn id="38" dur="500" fill="hold"/>
                                        <p:tgtEl>
                                          <p:spTgt spid="350"/>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Class="entr" nodeType="afterEffect" presetSubtype="4" presetID="2" grpId="8" fill="hold">
                                  <p:stCondLst>
                                    <p:cond delay="0"/>
                                  </p:stCondLst>
                                  <p:iterate type="el" backwards="0">
                                    <p:tmAbs val="0"/>
                                  </p:iterate>
                                  <p:childTnLst>
                                    <p:set>
                                      <p:cBhvr>
                                        <p:cTn id="41" fill="hold"/>
                                        <p:tgtEl>
                                          <p:spTgt spid="351"/>
                                        </p:tgtEl>
                                        <p:attrNameLst>
                                          <p:attrName>style.visibility</p:attrName>
                                        </p:attrNameLst>
                                      </p:cBhvr>
                                      <p:to>
                                        <p:strVal val="visible"/>
                                      </p:to>
                                    </p:set>
                                    <p:anim calcmode="lin" valueType="num">
                                      <p:cBhvr>
                                        <p:cTn id="42" dur="500" fill="hold"/>
                                        <p:tgtEl>
                                          <p:spTgt spid="351"/>
                                        </p:tgtEl>
                                        <p:attrNameLst>
                                          <p:attrName>ppt_x</p:attrName>
                                        </p:attrNameLst>
                                      </p:cBhvr>
                                      <p:tavLst>
                                        <p:tav tm="0">
                                          <p:val>
                                            <p:strVal val="#ppt_x"/>
                                          </p:val>
                                        </p:tav>
                                        <p:tav tm="100000">
                                          <p:val>
                                            <p:strVal val="#ppt_x"/>
                                          </p:val>
                                        </p:tav>
                                      </p:tavLst>
                                    </p:anim>
                                    <p:anim calcmode="lin" valueType="num">
                                      <p:cBhvr>
                                        <p:cTn id="43" dur="500" fill="hold"/>
                                        <p:tgtEl>
                                          <p:spTgt spid="3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7" grpId="4"/>
      <p:bldP build="whole" bldLvl="1" animBg="1" rev="0" advAuto="0" spid="348" grpId="5"/>
      <p:bldP build="whole" bldLvl="1" animBg="1" rev="0" advAuto="0" spid="350" grpId="7"/>
      <p:bldP build="whole" bldLvl="1" animBg="1" rev="0" advAuto="0" spid="345" grpId="2"/>
      <p:bldP build="whole" bldLvl="1" animBg="1" rev="0" advAuto="0" spid="344" grpId="1"/>
      <p:bldP build="whole" bldLvl="1" animBg="1" rev="0" advAuto="0" spid="351" grpId="8"/>
      <p:bldP build="whole" bldLvl="1" animBg="1" rev="0" advAuto="0" spid="349" grpId="6"/>
      <p:bldP build="whole" bldLvl="1" animBg="1" rev="0" advAuto="0" spid="346" grpId="3"/>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Qiskit"/>
          <p:cNvSpPr txBox="1"/>
          <p:nvPr>
            <p:ph type="title"/>
          </p:nvPr>
        </p:nvSpPr>
        <p:spPr>
          <a:xfrm>
            <a:off x="1270000" y="838200"/>
            <a:ext cx="21844000" cy="1549400"/>
          </a:xfrm>
          <a:prstGeom prst="rect">
            <a:avLst/>
          </a:prstGeom>
        </p:spPr>
        <p:txBody>
          <a:bodyPr/>
          <a:lstStyle>
            <a:lvl1pPr>
              <a:defRPr spc="-249" sz="8300"/>
            </a:lvl1pPr>
          </a:lstStyle>
          <a:p>
            <a:pPr/>
            <a:r>
              <a:t>Qiskit</a:t>
            </a:r>
          </a:p>
        </p:txBody>
      </p:sp>
      <p:sp>
        <p:nvSpPr>
          <p:cNvPr id="197" name="Qiskit is an open-source SDK for working with quantum computers at the level of pulses, circuits and application modules…"/>
          <p:cNvSpPr txBox="1"/>
          <p:nvPr>
            <p:ph type="body" idx="1"/>
          </p:nvPr>
        </p:nvSpPr>
        <p:spPr>
          <a:xfrm>
            <a:off x="1270000" y="2601917"/>
            <a:ext cx="21844000" cy="10376057"/>
          </a:xfrm>
          <a:prstGeom prst="rect">
            <a:avLst/>
          </a:prstGeom>
        </p:spPr>
        <p:txBody>
          <a:bodyPr/>
          <a:lstStyle/>
          <a:p>
            <a:pPr marL="482600" indent="-228600">
              <a:defRPr sz="4900"/>
            </a:pPr>
            <a:r>
              <a:t> Qiskit is an open-source SDK for working with quantum computers at the level of pulses, circuits and application modules</a:t>
            </a:r>
          </a:p>
          <a:p>
            <a:pPr marL="482600" indent="-228600">
              <a:defRPr sz="4900"/>
            </a:pPr>
            <a:r>
              <a:t> Designed to work with IBM’s quantum processors </a:t>
            </a:r>
          </a:p>
          <a:p>
            <a:pPr marL="482600" indent="-228600">
              <a:defRPr sz="4900"/>
            </a:pPr>
            <a:r>
              <a:t> Qiskit webpage - </a:t>
            </a:r>
            <a:r>
              <a:rPr u="sng">
                <a:hlinkClick r:id="rId2" invalidUrl="" action="" tgtFrame="" tooltip="" history="1" highlightClick="0" endSnd="0"/>
              </a:rPr>
              <a:t>https://qiskit.org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97">
                                            <p:bg/>
                                          </p:spTgt>
                                        </p:tgtEl>
                                        <p:attrNameLst>
                                          <p:attrName>style.visibility</p:attrName>
                                        </p:attrNameLst>
                                      </p:cBhvr>
                                      <p:to>
                                        <p:strVal val="visible"/>
                                      </p:to>
                                    </p:set>
                                    <p:animEffect filter="fade" transition="in">
                                      <p:cBhvr>
                                        <p:cTn id="7" dur="1000"/>
                                        <p:tgtEl>
                                          <p:spTgt spid="197">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197">
                                            <p:txEl>
                                              <p:pRg st="0" end="0"/>
                                            </p:txEl>
                                          </p:spTgt>
                                        </p:tgtEl>
                                        <p:attrNameLst>
                                          <p:attrName>style.visibility</p:attrName>
                                        </p:attrNameLst>
                                      </p:cBhvr>
                                      <p:to>
                                        <p:strVal val="visible"/>
                                      </p:to>
                                    </p:set>
                                    <p:animEffect filter="fade" transition="in">
                                      <p:cBhvr>
                                        <p:cTn id="10" dur="1000"/>
                                        <p:tgtEl>
                                          <p:spTgt spid="19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197">
                                            <p:txEl>
                                              <p:pRg st="1" end="1"/>
                                            </p:txEl>
                                          </p:spTgt>
                                        </p:tgtEl>
                                        <p:attrNameLst>
                                          <p:attrName>style.visibility</p:attrName>
                                        </p:attrNameLst>
                                      </p:cBhvr>
                                      <p:to>
                                        <p:strVal val="visible"/>
                                      </p:to>
                                    </p:set>
                                    <p:animEffect filter="fade" transition="in">
                                      <p:cBhvr>
                                        <p:cTn id="15" dur="1000"/>
                                        <p:tgtEl>
                                          <p:spTgt spid="19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197">
                                            <p:txEl>
                                              <p:pRg st="2" end="2"/>
                                            </p:txEl>
                                          </p:spTgt>
                                        </p:tgtEl>
                                        <p:attrNameLst>
                                          <p:attrName>style.visibility</p:attrName>
                                        </p:attrNameLst>
                                      </p:cBhvr>
                                      <p:to>
                                        <p:strVal val="visible"/>
                                      </p:to>
                                    </p:set>
                                    <p:animEffect filter="fade" transition="in">
                                      <p:cBhvr>
                                        <p:cTn id="20" dur="1000"/>
                                        <p:tgtEl>
                                          <p:spTgt spid="197">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7"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etup Qiskit"/>
          <p:cNvSpPr txBox="1"/>
          <p:nvPr>
            <p:ph type="title"/>
          </p:nvPr>
        </p:nvSpPr>
        <p:spPr>
          <a:xfrm>
            <a:off x="1270000" y="838200"/>
            <a:ext cx="21844000" cy="1549400"/>
          </a:xfrm>
          <a:prstGeom prst="rect">
            <a:avLst/>
          </a:prstGeom>
        </p:spPr>
        <p:txBody>
          <a:bodyPr/>
          <a:lstStyle>
            <a:lvl1pPr>
              <a:defRPr spc="-249" sz="8300"/>
            </a:lvl1pPr>
          </a:lstStyle>
          <a:p>
            <a:pPr/>
            <a:r>
              <a:t>Setup Qiskit</a:t>
            </a:r>
          </a:p>
        </p:txBody>
      </p:sp>
      <p:sp>
        <p:nvSpPr>
          <p:cNvPr id="200" name="Install Anaconda Python - https://www.anaconda.com/products/individual…"/>
          <p:cNvSpPr txBox="1"/>
          <p:nvPr>
            <p:ph type="body" idx="1"/>
          </p:nvPr>
        </p:nvSpPr>
        <p:spPr>
          <a:xfrm>
            <a:off x="1270000" y="2601917"/>
            <a:ext cx="21844000" cy="10376057"/>
          </a:xfrm>
          <a:prstGeom prst="rect">
            <a:avLst/>
          </a:prstGeom>
        </p:spPr>
        <p:txBody>
          <a:bodyPr/>
          <a:lstStyle/>
          <a:p>
            <a:pPr marL="254000" indent="-127000">
              <a:buAutoNum type="arabicPeriod" startAt="1"/>
              <a:defRPr sz="4900"/>
            </a:pPr>
            <a:r>
              <a:t> Install Anaconda Python - </a:t>
            </a:r>
            <a:r>
              <a:rPr u="sng">
                <a:hlinkClick r:id="rId2" invalidUrl="" action="" tgtFrame="" tooltip="" history="1" highlightClick="0" endSnd="0"/>
              </a:rPr>
              <a:t>https://www.anaconda.com/products/individual</a:t>
            </a:r>
          </a:p>
          <a:p>
            <a:pPr marL="254000" indent="-127000">
              <a:buAutoNum type="arabicPeriod" startAt="1"/>
              <a:defRPr sz="4900"/>
            </a:pPr>
            <a:r>
              <a:t> Start Anaconda Prompt</a:t>
            </a:r>
          </a:p>
          <a:p>
            <a:pPr marL="254000" indent="-127000">
              <a:buAutoNum type="arabicPeriod" startAt="1"/>
              <a:defRPr sz="4900"/>
            </a:pPr>
            <a:r>
              <a:t> Install qiskit by typing "pip install qiskit”</a:t>
            </a:r>
          </a:p>
          <a:p>
            <a:pPr marL="254000" indent="-127000">
              <a:lnSpc>
                <a:spcPct val="110000"/>
              </a:lnSpc>
              <a:buAutoNum type="arabicPeriod" startAt="1"/>
              <a:defRPr sz="4900"/>
            </a:pPr>
            <a:r>
              <a:t> Start Jupyter notebook by typing “jupyter notebook”</a:t>
            </a:r>
          </a:p>
          <a:p>
            <a:pPr marL="0" indent="0" algn="ctr" defTabSz="2438338">
              <a:lnSpc>
                <a:spcPct val="90000"/>
              </a:lnSpc>
              <a:spcBef>
                <a:spcPts val="20000"/>
              </a:spcBef>
              <a:buClrTx/>
              <a:buSzTx/>
              <a:buNone/>
              <a:defRPr spc="-348" sz="11600">
                <a:gradFill flip="none" rotWithShape="1">
                  <a:gsLst>
                    <a:gs pos="0">
                      <a:srgbClr val="1E98FD"/>
                    </a:gs>
                    <a:gs pos="100000">
                      <a:srgbClr val="FF00F7"/>
                    </a:gs>
                  </a:gsLst>
                  <a:lin ang="3960000" scaled="0"/>
                </a:gradFill>
                <a:latin typeface="+mn-lt"/>
                <a:ea typeface="+mn-ea"/>
                <a:cs typeface="+mn-cs"/>
                <a:sym typeface="Graphik Semibold"/>
              </a:defRPr>
            </a:pPr>
            <a:r>
              <a:t> Demo</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00">
                                            <p:bg/>
                                          </p:spTgt>
                                        </p:tgtEl>
                                        <p:attrNameLst>
                                          <p:attrName>style.visibility</p:attrName>
                                        </p:attrNameLst>
                                      </p:cBhvr>
                                      <p:to>
                                        <p:strVal val="visible"/>
                                      </p:to>
                                    </p:set>
                                    <p:animEffect filter="fade" transition="in">
                                      <p:cBhvr>
                                        <p:cTn id="7" dur="1000"/>
                                        <p:tgtEl>
                                          <p:spTgt spid="200">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200">
                                            <p:txEl>
                                              <p:pRg st="0" end="0"/>
                                            </p:txEl>
                                          </p:spTgt>
                                        </p:tgtEl>
                                        <p:attrNameLst>
                                          <p:attrName>style.visibility</p:attrName>
                                        </p:attrNameLst>
                                      </p:cBhvr>
                                      <p:to>
                                        <p:strVal val="visible"/>
                                      </p:to>
                                    </p:set>
                                    <p:animEffect filter="fade" transition="in">
                                      <p:cBhvr>
                                        <p:cTn id="10" dur="1000"/>
                                        <p:tgtEl>
                                          <p:spTgt spid="20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200">
                                            <p:txEl>
                                              <p:pRg st="1" end="1"/>
                                            </p:txEl>
                                          </p:spTgt>
                                        </p:tgtEl>
                                        <p:attrNameLst>
                                          <p:attrName>style.visibility</p:attrName>
                                        </p:attrNameLst>
                                      </p:cBhvr>
                                      <p:to>
                                        <p:strVal val="visible"/>
                                      </p:to>
                                    </p:set>
                                    <p:animEffect filter="fade" transition="in">
                                      <p:cBhvr>
                                        <p:cTn id="15" dur="1000"/>
                                        <p:tgtEl>
                                          <p:spTgt spid="20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200">
                                            <p:txEl>
                                              <p:pRg st="2" end="2"/>
                                            </p:txEl>
                                          </p:spTgt>
                                        </p:tgtEl>
                                        <p:attrNameLst>
                                          <p:attrName>style.visibility</p:attrName>
                                        </p:attrNameLst>
                                      </p:cBhvr>
                                      <p:to>
                                        <p:strVal val="visible"/>
                                      </p:to>
                                    </p:set>
                                    <p:animEffect filter="fade" transition="in">
                                      <p:cBhvr>
                                        <p:cTn id="20" dur="1000"/>
                                        <p:tgtEl>
                                          <p:spTgt spid="20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200">
                                            <p:txEl>
                                              <p:pRg st="3" end="3"/>
                                            </p:txEl>
                                          </p:spTgt>
                                        </p:tgtEl>
                                        <p:attrNameLst>
                                          <p:attrName>style.visibility</p:attrName>
                                        </p:attrNameLst>
                                      </p:cBhvr>
                                      <p:to>
                                        <p:strVal val="visible"/>
                                      </p:to>
                                    </p:set>
                                    <p:animEffect filter="fade" transition="in">
                                      <p:cBhvr>
                                        <p:cTn id="25" dur="1000"/>
                                        <p:tgtEl>
                                          <p:spTgt spid="200">
                                            <p:txEl>
                                              <p:pRg st="3" end="3"/>
                                            </p:txEl>
                                          </p:spTgt>
                                        </p:tgtEl>
                                      </p:cBhvr>
                                    </p:animEffect>
                                  </p:childTnLst>
                                </p:cTn>
                              </p:par>
                            </p:childTnLst>
                          </p:cTn>
                        </p:par>
                        <p:par>
                          <p:cTn id="26" fill="hold">
                            <p:stCondLst>
                              <p:cond delay="1000"/>
                            </p:stCondLst>
                            <p:childTnLst>
                              <p:par>
                                <p:cTn id="27" presetClass="entr" nodeType="afterEffect" presetID="10" grpId="1" fill="hold">
                                  <p:stCondLst>
                                    <p:cond delay="0"/>
                                  </p:stCondLst>
                                  <p:iterate type="el" backwards="0">
                                    <p:tmAbs val="0"/>
                                  </p:iterate>
                                  <p:childTnLst>
                                    <p:set>
                                      <p:cBhvr>
                                        <p:cTn id="28" fill="hold"/>
                                        <p:tgtEl>
                                          <p:spTgt spid="200">
                                            <p:txEl>
                                              <p:pRg st="4" end="4"/>
                                            </p:txEl>
                                          </p:spTgt>
                                        </p:tgtEl>
                                        <p:attrNameLst>
                                          <p:attrName>style.visibility</p:attrName>
                                        </p:attrNameLst>
                                      </p:cBhvr>
                                      <p:to>
                                        <p:strVal val="visible"/>
                                      </p:to>
                                    </p:set>
                                    <p:animEffect filter="fade" transition="in">
                                      <p:cBhvr>
                                        <p:cTn id="29" dur="1000"/>
                                        <p:tgtEl>
                                          <p:spTgt spid="200">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0"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Get Access to Quantum Computers"/>
          <p:cNvSpPr txBox="1"/>
          <p:nvPr>
            <p:ph type="title"/>
          </p:nvPr>
        </p:nvSpPr>
        <p:spPr>
          <a:xfrm>
            <a:off x="1270000" y="838200"/>
            <a:ext cx="21844000" cy="1549400"/>
          </a:xfrm>
          <a:prstGeom prst="rect">
            <a:avLst/>
          </a:prstGeom>
        </p:spPr>
        <p:txBody>
          <a:bodyPr/>
          <a:lstStyle>
            <a:lvl1pPr>
              <a:defRPr spc="-249" sz="8300"/>
            </a:lvl1pPr>
          </a:lstStyle>
          <a:p>
            <a:pPr/>
            <a:r>
              <a:t>Get Access to Quantum Computers</a:t>
            </a:r>
          </a:p>
        </p:txBody>
      </p:sp>
      <p:sp>
        <p:nvSpPr>
          <p:cNvPr id="203" name="Get access token from IBM Quantum Experience -…"/>
          <p:cNvSpPr txBox="1"/>
          <p:nvPr>
            <p:ph type="body" idx="1"/>
          </p:nvPr>
        </p:nvSpPr>
        <p:spPr>
          <a:xfrm>
            <a:off x="1270000" y="2601917"/>
            <a:ext cx="21844000" cy="10376057"/>
          </a:xfrm>
          <a:prstGeom prst="rect">
            <a:avLst/>
          </a:prstGeom>
        </p:spPr>
        <p:txBody>
          <a:bodyPr/>
          <a:lstStyle/>
          <a:p>
            <a:pPr marL="254000" indent="-127000">
              <a:lnSpc>
                <a:spcPct val="110000"/>
              </a:lnSpc>
              <a:buAutoNum type="arabicPeriod" startAt="1"/>
              <a:defRPr sz="4700"/>
            </a:pPr>
            <a:r>
              <a:t> Get access token from IBM Quantum Experience -</a:t>
            </a:r>
          </a:p>
          <a:p>
            <a:pPr lvl="1" marL="0" indent="558800">
              <a:lnSpc>
                <a:spcPct val="110000"/>
              </a:lnSpc>
              <a:buSzTx/>
              <a:buNone/>
              <a:defRPr sz="4700"/>
            </a:pPr>
            <a:r>
              <a:rPr u="sng">
                <a:hlinkClick r:id="rId3" invalidUrl="" action="" tgtFrame="" tooltip="" history="1" highlightClick="0" endSnd="0"/>
              </a:rPr>
              <a:t>https://quantum-computing.ibm.com</a:t>
            </a:r>
          </a:p>
          <a:p>
            <a:pPr marL="254000" indent="-127000">
              <a:lnSpc>
                <a:spcPct val="110000"/>
              </a:lnSpc>
              <a:buAutoNum type="arabicPeriod" startAt="1"/>
              <a:defRPr sz="4700"/>
            </a:pPr>
            <a:r>
              <a:t> Setup Access token in Qiskit</a:t>
            </a:r>
          </a:p>
          <a:p>
            <a:pPr marL="0" indent="0" algn="ctr" defTabSz="2438338">
              <a:lnSpc>
                <a:spcPct val="90000"/>
              </a:lnSpc>
              <a:spcBef>
                <a:spcPts val="30000"/>
              </a:spcBef>
              <a:buClrTx/>
              <a:buSzTx/>
              <a:buNone/>
              <a:defRPr spc="-348" sz="11600">
                <a:gradFill flip="none" rotWithShape="1">
                  <a:gsLst>
                    <a:gs pos="0">
                      <a:srgbClr val="1E98FD"/>
                    </a:gs>
                    <a:gs pos="100000">
                      <a:srgbClr val="FF00F7"/>
                    </a:gs>
                  </a:gsLst>
                  <a:lin ang="3960000" scaled="0"/>
                </a:gradFill>
                <a:latin typeface="+mn-lt"/>
                <a:ea typeface="+mn-ea"/>
                <a:cs typeface="+mn-cs"/>
                <a:sym typeface="Graphik Semibold"/>
              </a:defRPr>
            </a:pPr>
            <a:r>
              <a:t> </a:t>
            </a:r>
            <a:r>
              <a:rPr u="sng">
                <a:hlinkClick r:id="rId4" invalidUrl="" action="" tgtFrame="" tooltip="" history="1" highlightClick="0" endSnd="0"/>
              </a:rPr>
              <a:t>Demo</a:t>
            </a:r>
          </a:p>
        </p:txBody>
      </p:sp>
      <p:sp>
        <p:nvSpPr>
          <p:cNvPr id="204" name="Source"/>
          <p:cNvSpPr txBox="1"/>
          <p:nvPr/>
        </p:nvSpPr>
        <p:spPr>
          <a:xfrm>
            <a:off x="14517744" y="10204868"/>
            <a:ext cx="3294431" cy="1399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pc="-231" sz="7700" u="sng">
                <a:gradFill flip="none" rotWithShape="1">
                  <a:gsLst>
                    <a:gs pos="0">
                      <a:srgbClr val="FF00D8"/>
                    </a:gs>
                    <a:gs pos="100000">
                      <a:srgbClr val="FF542E"/>
                    </a:gs>
                  </a:gsLst>
                  <a:lin ang="3960000" scaled="0"/>
                </a:gradFill>
                <a:latin typeface="+mn-lt"/>
                <a:ea typeface="+mn-ea"/>
                <a:cs typeface="+mn-cs"/>
                <a:sym typeface="Graphik Semibold"/>
                <a:hlinkClick r:id="rId5" invalidUrl="" action="" tgtFrame="" tooltip="" history="1" highlightClick="0" endSnd="0"/>
              </a:defRPr>
            </a:lvl1pPr>
          </a:lstStyle>
          <a:p>
            <a:pPr>
              <a:defRPr u="none"/>
            </a:pPr>
            <a:r>
              <a:rPr u="sng">
                <a:hlinkClick r:id="rId5" invalidUrl="" action="" tgtFrame="" tooltip="" history="1" highlightClick="0" endSnd="0"/>
              </a:rPr>
              <a:t>Source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03">
                                            <p:bg/>
                                          </p:spTgt>
                                        </p:tgtEl>
                                        <p:attrNameLst>
                                          <p:attrName>style.visibility</p:attrName>
                                        </p:attrNameLst>
                                      </p:cBhvr>
                                      <p:to>
                                        <p:strVal val="visible"/>
                                      </p:to>
                                    </p:set>
                                    <p:animEffect filter="fade" transition="in">
                                      <p:cBhvr>
                                        <p:cTn id="7" dur="1000"/>
                                        <p:tgtEl>
                                          <p:spTgt spid="203">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203">
                                            <p:txEl>
                                              <p:pRg st="0" end="0"/>
                                            </p:txEl>
                                          </p:spTgt>
                                        </p:tgtEl>
                                        <p:attrNameLst>
                                          <p:attrName>style.visibility</p:attrName>
                                        </p:attrNameLst>
                                      </p:cBhvr>
                                      <p:to>
                                        <p:strVal val="visible"/>
                                      </p:to>
                                    </p:set>
                                    <p:animEffect filter="fade" transition="in">
                                      <p:cBhvr>
                                        <p:cTn id="10" dur="1000"/>
                                        <p:tgtEl>
                                          <p:spTgt spid="203">
                                            <p:txEl>
                                              <p:pRg st="0" end="0"/>
                                            </p:txEl>
                                          </p:spTgt>
                                        </p:tgtEl>
                                      </p:cBhvr>
                                    </p:animEffect>
                                  </p:childTnLst>
                                </p:cTn>
                              </p:par>
                            </p:childTnLst>
                          </p:cTn>
                        </p:par>
                        <p:par>
                          <p:cTn id="11" fill="hold">
                            <p:stCondLst>
                              <p:cond delay="1000"/>
                            </p:stCondLst>
                            <p:childTnLst>
                              <p:par>
                                <p:cTn id="12" presetClass="entr" nodeType="afterEffect" presetID="10" grpId="1" fill="hold">
                                  <p:stCondLst>
                                    <p:cond delay="0"/>
                                  </p:stCondLst>
                                  <p:iterate type="el" backwards="0">
                                    <p:tmAbs val="0"/>
                                  </p:iterate>
                                  <p:childTnLst>
                                    <p:set>
                                      <p:cBhvr>
                                        <p:cTn id="13" fill="hold"/>
                                        <p:tgtEl>
                                          <p:spTgt spid="203">
                                            <p:txEl>
                                              <p:pRg st="1" end="1"/>
                                            </p:txEl>
                                          </p:spTgt>
                                        </p:tgtEl>
                                        <p:attrNameLst>
                                          <p:attrName>style.visibility</p:attrName>
                                        </p:attrNameLst>
                                      </p:cBhvr>
                                      <p:to>
                                        <p:strVal val="visible"/>
                                      </p:to>
                                    </p:set>
                                    <p:animEffect filter="fade" transition="in">
                                      <p:cBhvr>
                                        <p:cTn id="14" dur="1000"/>
                                        <p:tgtEl>
                                          <p:spTgt spid="20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Class="entr" nodeType="clickEffect" presetID="10" grpId="1" fill="hold">
                                  <p:stCondLst>
                                    <p:cond delay="0"/>
                                  </p:stCondLst>
                                  <p:iterate type="el" backwards="0">
                                    <p:tmAbs val="0"/>
                                  </p:iterate>
                                  <p:childTnLst>
                                    <p:set>
                                      <p:cBhvr>
                                        <p:cTn id="18" fill="hold"/>
                                        <p:tgtEl>
                                          <p:spTgt spid="203">
                                            <p:txEl>
                                              <p:pRg st="2" end="2"/>
                                            </p:txEl>
                                          </p:spTgt>
                                        </p:tgtEl>
                                        <p:attrNameLst>
                                          <p:attrName>style.visibility</p:attrName>
                                        </p:attrNameLst>
                                      </p:cBhvr>
                                      <p:to>
                                        <p:strVal val="visible"/>
                                      </p:to>
                                    </p:set>
                                    <p:animEffect filter="fade" transition="in">
                                      <p:cBhvr>
                                        <p:cTn id="19" dur="1000"/>
                                        <p:tgtEl>
                                          <p:spTgt spid="203">
                                            <p:txEl>
                                              <p:pRg st="2" end="2"/>
                                            </p:txEl>
                                          </p:spTgt>
                                        </p:tgtEl>
                                      </p:cBhvr>
                                    </p:animEffect>
                                  </p:childTnLst>
                                </p:cTn>
                              </p:par>
                            </p:childTnLst>
                          </p:cTn>
                        </p:par>
                        <p:par>
                          <p:cTn id="20" fill="hold">
                            <p:stCondLst>
                              <p:cond delay="1000"/>
                            </p:stCondLst>
                            <p:childTnLst>
                              <p:par>
                                <p:cTn id="21" presetClass="entr" nodeType="afterEffect" presetID="10" grpId="1" fill="hold">
                                  <p:stCondLst>
                                    <p:cond delay="0"/>
                                  </p:stCondLst>
                                  <p:iterate type="el" backwards="0">
                                    <p:tmAbs val="0"/>
                                  </p:iterate>
                                  <p:childTnLst>
                                    <p:set>
                                      <p:cBhvr>
                                        <p:cTn id="22" fill="hold"/>
                                        <p:tgtEl>
                                          <p:spTgt spid="203">
                                            <p:txEl>
                                              <p:pRg st="3" end="3"/>
                                            </p:txEl>
                                          </p:spTgt>
                                        </p:tgtEl>
                                        <p:attrNameLst>
                                          <p:attrName>style.visibility</p:attrName>
                                        </p:attrNameLst>
                                      </p:cBhvr>
                                      <p:to>
                                        <p:strVal val="visible"/>
                                      </p:to>
                                    </p:set>
                                    <p:animEffect filter="fade" transition="in">
                                      <p:cBhvr>
                                        <p:cTn id="23" dur="1000"/>
                                        <p:tgtEl>
                                          <p:spTgt spid="203">
                                            <p:txEl>
                                              <p:pRg st="3" end="3"/>
                                            </p:txEl>
                                          </p:spTgt>
                                        </p:tgtEl>
                                      </p:cBhvr>
                                    </p:animEffect>
                                  </p:childTnLst>
                                </p:cTn>
                              </p:par>
                            </p:childTnLst>
                          </p:cTn>
                        </p:par>
                        <p:par>
                          <p:cTn id="24" fill="hold">
                            <p:stCondLst>
                              <p:cond delay="2000"/>
                            </p:stCondLst>
                            <p:childTnLst>
                              <p:par>
                                <p:cTn id="25" presetClass="entr" nodeType="afterEffect" presetID="10" grpId="2" fill="hold">
                                  <p:stCondLst>
                                    <p:cond delay="0"/>
                                  </p:stCondLst>
                                  <p:iterate type="el" backwards="0">
                                    <p:tmAbs val="0"/>
                                  </p:iterate>
                                  <p:childTnLst>
                                    <p:set>
                                      <p:cBhvr>
                                        <p:cTn id="26" fill="hold"/>
                                        <p:tgtEl>
                                          <p:spTgt spid="204"/>
                                        </p:tgtEl>
                                        <p:attrNameLst>
                                          <p:attrName>style.visibility</p:attrName>
                                        </p:attrNameLst>
                                      </p:cBhvr>
                                      <p:to>
                                        <p:strVal val="visible"/>
                                      </p:to>
                                    </p:set>
                                    <p:animEffect filter="fade" transition="in">
                                      <p:cBhvr>
                                        <p:cTn id="27"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3" grpId="1"/>
      <p:bldP build="whole" bldLvl="1" animBg="1" rev="0" advAuto="0" spid="204" grpId="2"/>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ingle Qubit Quantum state"/>
          <p:cNvSpPr txBox="1"/>
          <p:nvPr>
            <p:ph type="title"/>
          </p:nvPr>
        </p:nvSpPr>
        <p:spPr>
          <a:xfrm>
            <a:off x="1270000" y="838200"/>
            <a:ext cx="21844000" cy="1549400"/>
          </a:xfrm>
          <a:prstGeom prst="rect">
            <a:avLst/>
          </a:prstGeom>
        </p:spPr>
        <p:txBody>
          <a:bodyPr/>
          <a:lstStyle>
            <a:lvl1pPr>
              <a:defRPr spc="-249" sz="8300"/>
            </a:lvl1pPr>
          </a:lstStyle>
          <a:p>
            <a:pPr/>
            <a:r>
              <a:t>Single Qubit Quantum state</a:t>
            </a:r>
          </a:p>
        </p:txBody>
      </p:sp>
      <p:sp>
        <p:nvSpPr>
          <p:cNvPr id="209" name="Can be written as:…"/>
          <p:cNvSpPr txBox="1"/>
          <p:nvPr>
            <p:ph type="body" idx="1"/>
          </p:nvPr>
        </p:nvSpPr>
        <p:spPr>
          <a:xfrm>
            <a:off x="1270000" y="2805640"/>
            <a:ext cx="21844000" cy="9498175"/>
          </a:xfrm>
          <a:prstGeom prst="rect">
            <a:avLst/>
          </a:prstGeom>
        </p:spPr>
        <p:txBody>
          <a:bodyPr/>
          <a:lstStyle/>
          <a:p>
            <a:pPr marL="0" indent="0" defTabSz="1975104">
              <a:spcBef>
                <a:spcPts val="1900"/>
              </a:spcBef>
              <a:buClrTx/>
              <a:buSzTx/>
              <a:buNone/>
              <a:defRPr sz="3807"/>
            </a:pPr>
            <a:r>
              <a:rPr sz="4293"/>
              <a:t>Can be written as:</a:t>
            </a:r>
            <a:r>
              <a:t> </a:t>
            </a:r>
            <a14:m>
              <m:oMath>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ψ</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α</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0</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β</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1</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α</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β</m:t>
                </m:r>
                <m:r>
                  <a:rPr xmlns:a="http://schemas.openxmlformats.org/drawingml/2006/main" sz="4750" i="1">
                    <a:solidFill>
                      <a:srgbClr val="000000"/>
                    </a:solidFill>
                    <a:latin typeface="Cambria Math" panose="02040503050406030204" pitchFamily="18" charset="0"/>
                  </a:rPr>
                  <m:t>∈</m:t>
                </m:r>
                <m:r>
                  <m:rPr>
                    <m:sty m:val="p"/>
                    <m:scr m:val="double-struck"/>
                  </m:rPr>
                  <a:rPr xmlns:a="http://schemas.openxmlformats.org/drawingml/2006/main" sz="4750" i="1">
                    <a:solidFill>
                      <a:srgbClr val="000000"/>
                    </a:solidFill>
                    <a:latin typeface="Cambria Math" panose="02040503050406030204" pitchFamily="18" charset="0"/>
                  </a:rPr>
                  <m:t>C</m:t>
                </m:r>
              </m:oMath>
            </a14:m>
          </a:p>
          <a:p>
            <a:pPr marL="0" indent="0" defTabSz="1975104">
              <a:spcBef>
                <a:spcPts val="1900"/>
              </a:spcBef>
              <a:buClrTx/>
              <a:buSzTx/>
              <a:buNone/>
              <a:defRPr sz="3807"/>
            </a:pPr>
            <a:r>
              <a:t>Probability of the bit being in </a:t>
            </a:r>
            <a14:m>
              <m:oMath>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0</m:t>
                </m:r>
                <m:r>
                  <a:rPr xmlns:a="http://schemas.openxmlformats.org/drawingml/2006/main" sz="5250" i="1">
                    <a:solidFill>
                      <a:srgbClr val="000000"/>
                    </a:solidFill>
                    <a:latin typeface="Cambria Math" panose="02040503050406030204" pitchFamily="18" charset="0"/>
                  </a:rPr>
                  <m:t>⟩</m:t>
                </m:r>
              </m:oMath>
            </a14:m>
            <a:r>
              <a:t> is </a:t>
            </a:r>
            <a14:m>
              <m:oMath>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α</m:t>
                </m:r>
                <m:sSup>
                  <m:e>
                    <m:r>
                      <a:rPr xmlns:a="http://schemas.openxmlformats.org/drawingml/2006/main" sz="5250" i="1">
                        <a:solidFill>
                          <a:srgbClr val="000000"/>
                        </a:solidFill>
                        <a:latin typeface="Cambria Math" panose="02040503050406030204" pitchFamily="18" charset="0"/>
                      </a:rPr>
                      <m:t>|</m:t>
                    </m:r>
                  </m:e>
                  <m:sup>
                    <m:r>
                      <a:rPr xmlns:a="http://schemas.openxmlformats.org/drawingml/2006/main" sz="5250" i="1">
                        <a:solidFill>
                          <a:srgbClr val="000000"/>
                        </a:solidFill>
                        <a:latin typeface="Cambria Math" panose="02040503050406030204" pitchFamily="18" charset="0"/>
                      </a:rPr>
                      <m:t>2</m:t>
                    </m:r>
                  </m:sup>
                </m:sSup>
              </m:oMath>
            </a14:m>
            <a:r>
              <a:t> and </a:t>
            </a:r>
            <a14:m>
              <m:oMath>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1</m:t>
                </m:r>
                <m:r>
                  <a:rPr xmlns:a="http://schemas.openxmlformats.org/drawingml/2006/main" sz="5250" i="1">
                    <a:solidFill>
                      <a:srgbClr val="000000"/>
                    </a:solidFill>
                    <a:latin typeface="Cambria Math" panose="02040503050406030204" pitchFamily="18" charset="0"/>
                  </a:rPr>
                  <m:t>⟩</m:t>
                </m:r>
              </m:oMath>
            </a14:m>
            <a:r>
              <a:t> is </a:t>
            </a:r>
            <a14:m>
              <m:oMath>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β</m:t>
                </m:r>
                <m:sSup>
                  <m:e>
                    <m:r>
                      <a:rPr xmlns:a="http://schemas.openxmlformats.org/drawingml/2006/main" sz="5300" i="1">
                        <a:solidFill>
                          <a:srgbClr val="000000"/>
                        </a:solidFill>
                        <a:latin typeface="Cambria Math" panose="02040503050406030204" pitchFamily="18" charset="0"/>
                      </a:rPr>
                      <m:t>|</m:t>
                    </m:r>
                  </m:e>
                  <m:sup>
                    <m:r>
                      <a:rPr xmlns:a="http://schemas.openxmlformats.org/drawingml/2006/main" sz="5300" i="1">
                        <a:solidFill>
                          <a:srgbClr val="000000"/>
                        </a:solidFill>
                        <a:latin typeface="Cambria Math" panose="02040503050406030204" pitchFamily="18" charset="0"/>
                      </a:rPr>
                      <m:t>2</m:t>
                    </m:r>
                  </m:sup>
                </m:sSup>
              </m:oMath>
            </a14:m>
            <a14:m>
              <m:oMath>
                <m:r>
                  <a:rPr xmlns:a="http://schemas.openxmlformats.org/drawingml/2006/main" sz="5300" i="1">
                    <a:solidFill>
                      <a:srgbClr val="000000"/>
                    </a:solidFill>
                    <a:latin typeface="Cambria Math" panose="02040503050406030204" pitchFamily="18" charset="0"/>
                  </a:rPr>
                  <m:t>⇒</m:t>
                </m:r>
              </m:oMath>
            </a14:m>
            <a14:m>
              <m:oMath>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α</m:t>
                </m:r>
                <m:sSup>
                  <m:e>
                    <m:r>
                      <a:rPr xmlns:a="http://schemas.openxmlformats.org/drawingml/2006/main" sz="4900" i="1">
                        <a:solidFill>
                          <a:srgbClr val="000000"/>
                        </a:solidFill>
                        <a:latin typeface="Cambria Math" panose="02040503050406030204" pitchFamily="18" charset="0"/>
                      </a:rPr>
                      <m:t>|</m:t>
                    </m:r>
                  </m:e>
                  <m:sup>
                    <m:r>
                      <a:rPr xmlns:a="http://schemas.openxmlformats.org/drawingml/2006/main" sz="4900" i="1">
                        <a:solidFill>
                          <a:srgbClr val="000000"/>
                        </a:solidFill>
                        <a:latin typeface="Cambria Math" panose="02040503050406030204" pitchFamily="18" charset="0"/>
                      </a:rPr>
                      <m:t>2</m:t>
                    </m:r>
                  </m:sup>
                </m:sSup>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β</m:t>
                </m:r>
                <m:sSup>
                  <m:e>
                    <m:r>
                      <a:rPr xmlns:a="http://schemas.openxmlformats.org/drawingml/2006/main" sz="4900" i="1">
                        <a:solidFill>
                          <a:srgbClr val="000000"/>
                        </a:solidFill>
                        <a:latin typeface="Cambria Math" panose="02040503050406030204" pitchFamily="18" charset="0"/>
                      </a:rPr>
                      <m:t>|</m:t>
                    </m:r>
                  </m:e>
                  <m:sup>
                    <m:r>
                      <a:rPr xmlns:a="http://schemas.openxmlformats.org/drawingml/2006/main" sz="4900" i="1">
                        <a:solidFill>
                          <a:srgbClr val="000000"/>
                        </a:solidFill>
                        <a:latin typeface="Cambria Math" panose="02040503050406030204" pitchFamily="18" charset="0"/>
                      </a:rPr>
                      <m:t>2</m:t>
                    </m:r>
                  </m:sup>
                </m:sSup>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1</m:t>
                </m:r>
              </m:oMath>
            </a14:m>
          </a:p>
          <a:p>
            <a:pPr marL="0" indent="0" defTabSz="1975104">
              <a:spcBef>
                <a:spcPts val="1900"/>
              </a:spcBef>
              <a:buClrTx/>
              <a:buSzTx/>
              <a:buNone/>
              <a:defRPr sz="3807"/>
            </a:pPr>
            <a:r>
              <a:t>Vector notation of </a:t>
            </a:r>
            <a14:m>
              <m:oMath>
                <m:eqArr>
                  <m:eqArrPr>
                    <m:ctrlPr>
                      <a:rPr xmlns:a="http://schemas.openxmlformats.org/drawingml/2006/main" sz="4650" i="1">
                        <a:solidFill>
                          <a:srgbClr val="000000"/>
                        </a:solidFill>
                        <a:latin typeface="Cambria Math" panose="02040503050406030204" pitchFamily="18" charset="0"/>
                      </a:rPr>
                    </m:ctrlPr>
                  </m:eqArrPr>
                  <m:e>
                    <m:r>
                      <a:rPr xmlns:a="http://schemas.openxmlformats.org/drawingml/2006/main" sz="4650" i="1">
                        <a:solidFill>
                          <a:srgbClr val="000000"/>
                        </a:solidFill>
                        <a:latin typeface="Cambria Math" panose="02040503050406030204" pitchFamily="18" charset="0"/>
                      </a:rPr>
                      <m:t>|</m:t>
                    </m:r>
                    <m:r>
                      <a:rPr xmlns:a="http://schemas.openxmlformats.org/drawingml/2006/main" sz="4650" i="1">
                        <a:solidFill>
                          <a:srgbClr val="000000"/>
                        </a:solidFill>
                        <a:latin typeface="Cambria Math" panose="02040503050406030204" pitchFamily="18" charset="0"/>
                      </a:rPr>
                      <m:t>ψ</m:t>
                    </m:r>
                    <m:r>
                      <a:rPr xmlns:a="http://schemas.openxmlformats.org/drawingml/2006/main" sz="4650" i="1">
                        <a:solidFill>
                          <a:srgbClr val="000000"/>
                        </a:solidFill>
                        <a:latin typeface="Cambria Math" panose="02040503050406030204" pitchFamily="18" charset="0"/>
                      </a:rPr>
                      <m:t>⟩</m:t>
                    </m:r>
                    <m:r>
                      <a:rPr xmlns:a="http://schemas.openxmlformats.org/drawingml/2006/main" sz="4650" i="1">
                        <a:solidFill>
                          <a:srgbClr val="000000"/>
                        </a:solidFill>
                        <a:latin typeface="Cambria Math" panose="02040503050406030204" pitchFamily="18" charset="0"/>
                      </a:rPr>
                      <m:t>=</m:t>
                    </m:r>
                    <m:r>
                      <a:rPr xmlns:a="http://schemas.openxmlformats.org/drawingml/2006/main" sz="4650" i="1">
                        <a:solidFill>
                          <a:srgbClr val="000000"/>
                        </a:solidFill>
                        <a:latin typeface="Cambria Math" panose="02040503050406030204" pitchFamily="18" charset="0"/>
                      </a:rPr>
                      <m:t>(</m:t>
                    </m:r>
                    <m:eqArr>
                      <m:eqArrPr>
                        <m:ctrlPr>
                          <a:rPr xmlns:a="http://schemas.openxmlformats.org/drawingml/2006/main" sz="4650" i="1">
                            <a:solidFill>
                              <a:srgbClr val="000000"/>
                            </a:solidFill>
                            <a:latin typeface="Cambria Math" panose="02040503050406030204" pitchFamily="18" charset="0"/>
                          </a:rPr>
                        </m:ctrlPr>
                      </m:eqArrPr>
                      <m:e>
                        <m:r>
                          <a:rPr xmlns:a="http://schemas.openxmlformats.org/drawingml/2006/main" sz="4650" i="1">
                            <a:solidFill>
                              <a:srgbClr val="000000"/>
                            </a:solidFill>
                            <a:latin typeface="Cambria Math" panose="02040503050406030204" pitchFamily="18" charset="0"/>
                          </a:rPr>
                          <m:t>α</m:t>
                        </m:r>
                      </m:e>
                      <m:e>
                        <m:r>
                          <a:rPr xmlns:a="http://schemas.openxmlformats.org/drawingml/2006/main" sz="4650" i="1">
                            <a:solidFill>
                              <a:srgbClr val="000000"/>
                            </a:solidFill>
                            <a:latin typeface="Cambria Math" panose="02040503050406030204" pitchFamily="18" charset="0"/>
                          </a:rPr>
                          <m:t>β</m:t>
                        </m:r>
                      </m:e>
                    </m:eqArr>
                    <m:r>
                      <a:rPr xmlns:a="http://schemas.openxmlformats.org/drawingml/2006/main" sz="4650" i="1">
                        <a:solidFill>
                          <a:srgbClr val="000000"/>
                        </a:solidFill>
                        <a:latin typeface="Cambria Math" panose="02040503050406030204" pitchFamily="18" charset="0"/>
                      </a:rPr>
                      <m:t>)</m:t>
                    </m:r>
                  </m:e>
                </m:eqArr>
                <m:r>
                  <a:rPr xmlns:a="http://schemas.openxmlformats.org/drawingml/2006/main" sz="4650" i="1">
                    <a:solidFill>
                      <a:srgbClr val="000000"/>
                    </a:solidFill>
                    <a:latin typeface="Cambria Math" panose="02040503050406030204" pitchFamily="18" charset="0"/>
                  </a:rPr>
                  <m:t>⇒</m:t>
                </m:r>
                <m:eqArr>
                  <m:eqArrPr>
                    <m:ctrlPr>
                      <a:rPr xmlns:a="http://schemas.openxmlformats.org/drawingml/2006/main" sz="4650" i="1">
                        <a:solidFill>
                          <a:srgbClr val="000000"/>
                        </a:solidFill>
                        <a:latin typeface="Cambria Math" panose="02040503050406030204" pitchFamily="18" charset="0"/>
                      </a:rPr>
                    </m:ctrlPr>
                  </m:eqArrPr>
                  <m:e>
                    <m:r>
                      <a:rPr xmlns:a="http://schemas.openxmlformats.org/drawingml/2006/main" sz="4650" i="1">
                        <a:solidFill>
                          <a:srgbClr val="000000"/>
                        </a:solidFill>
                        <a:latin typeface="Cambria Math" panose="02040503050406030204" pitchFamily="18" charset="0"/>
                      </a:rPr>
                      <m:t>|</m:t>
                    </m:r>
                    <m:r>
                      <a:rPr xmlns:a="http://schemas.openxmlformats.org/drawingml/2006/main" sz="4650" i="1">
                        <a:solidFill>
                          <a:srgbClr val="000000"/>
                        </a:solidFill>
                        <a:latin typeface="Cambria Math" panose="02040503050406030204" pitchFamily="18" charset="0"/>
                      </a:rPr>
                      <m:t>0</m:t>
                    </m:r>
                    <m:r>
                      <a:rPr xmlns:a="http://schemas.openxmlformats.org/drawingml/2006/main" sz="4650" i="1">
                        <a:solidFill>
                          <a:srgbClr val="000000"/>
                        </a:solidFill>
                        <a:latin typeface="Cambria Math" panose="02040503050406030204" pitchFamily="18" charset="0"/>
                      </a:rPr>
                      <m:t>⟩</m:t>
                    </m:r>
                    <m:r>
                      <a:rPr xmlns:a="http://schemas.openxmlformats.org/drawingml/2006/main" sz="4650" i="1">
                        <a:solidFill>
                          <a:srgbClr val="000000"/>
                        </a:solidFill>
                        <a:latin typeface="Cambria Math" panose="02040503050406030204" pitchFamily="18" charset="0"/>
                      </a:rPr>
                      <m:t>=</m:t>
                    </m:r>
                    <m:r>
                      <a:rPr xmlns:a="http://schemas.openxmlformats.org/drawingml/2006/main" sz="4650" i="1">
                        <a:solidFill>
                          <a:srgbClr val="000000"/>
                        </a:solidFill>
                        <a:latin typeface="Cambria Math" panose="02040503050406030204" pitchFamily="18" charset="0"/>
                      </a:rPr>
                      <m:t>(</m:t>
                    </m:r>
                    <m:eqArr>
                      <m:eqArrPr>
                        <m:ctrlPr>
                          <a:rPr xmlns:a="http://schemas.openxmlformats.org/drawingml/2006/main" sz="4650" i="1">
                            <a:solidFill>
                              <a:srgbClr val="000000"/>
                            </a:solidFill>
                            <a:latin typeface="Cambria Math" panose="02040503050406030204" pitchFamily="18" charset="0"/>
                          </a:rPr>
                        </m:ctrlPr>
                      </m:eqArrPr>
                      <m:e>
                        <m:r>
                          <a:rPr xmlns:a="http://schemas.openxmlformats.org/drawingml/2006/main" sz="4650" i="1">
                            <a:solidFill>
                              <a:srgbClr val="000000"/>
                            </a:solidFill>
                            <a:latin typeface="Cambria Math" panose="02040503050406030204" pitchFamily="18" charset="0"/>
                          </a:rPr>
                          <m:t>1</m:t>
                        </m:r>
                      </m:e>
                      <m:e>
                        <m:r>
                          <a:rPr xmlns:a="http://schemas.openxmlformats.org/drawingml/2006/main" sz="4650" i="1">
                            <a:solidFill>
                              <a:srgbClr val="000000"/>
                            </a:solidFill>
                            <a:latin typeface="Cambria Math" panose="02040503050406030204" pitchFamily="18" charset="0"/>
                          </a:rPr>
                          <m:t>0</m:t>
                        </m:r>
                      </m:e>
                    </m:eqArr>
                    <m:r>
                      <a:rPr xmlns:a="http://schemas.openxmlformats.org/drawingml/2006/main" sz="4650" i="1">
                        <a:solidFill>
                          <a:srgbClr val="000000"/>
                        </a:solidFill>
                        <a:latin typeface="Cambria Math" panose="02040503050406030204" pitchFamily="18" charset="0"/>
                      </a:rPr>
                      <m:t>)</m:t>
                    </m:r>
                  </m:e>
                </m:eqArr>
                <m:r>
                  <a:rPr xmlns:a="http://schemas.openxmlformats.org/drawingml/2006/main" sz="4650" i="1">
                    <a:solidFill>
                      <a:srgbClr val="000000"/>
                    </a:solidFill>
                    <a:latin typeface="Cambria Math" panose="02040503050406030204" pitchFamily="18" charset="0"/>
                  </a:rPr>
                  <m:t>,</m:t>
                </m:r>
                <m:eqArr>
                  <m:eqArrPr>
                    <m:ctrlPr>
                      <a:rPr xmlns:a="http://schemas.openxmlformats.org/drawingml/2006/main" sz="4650" i="1">
                        <a:solidFill>
                          <a:srgbClr val="000000"/>
                        </a:solidFill>
                        <a:latin typeface="Cambria Math" panose="02040503050406030204" pitchFamily="18" charset="0"/>
                      </a:rPr>
                    </m:ctrlPr>
                  </m:eqArrPr>
                  <m:e>
                    <m:r>
                      <a:rPr xmlns:a="http://schemas.openxmlformats.org/drawingml/2006/main" sz="4650" i="1">
                        <a:solidFill>
                          <a:srgbClr val="000000"/>
                        </a:solidFill>
                        <a:latin typeface="Cambria Math" panose="02040503050406030204" pitchFamily="18" charset="0"/>
                      </a:rPr>
                      <m:t>|</m:t>
                    </m:r>
                    <m:r>
                      <a:rPr xmlns:a="http://schemas.openxmlformats.org/drawingml/2006/main" sz="4650" i="1">
                        <a:solidFill>
                          <a:srgbClr val="000000"/>
                        </a:solidFill>
                        <a:latin typeface="Cambria Math" panose="02040503050406030204" pitchFamily="18" charset="0"/>
                      </a:rPr>
                      <m:t>1</m:t>
                    </m:r>
                    <m:r>
                      <a:rPr xmlns:a="http://schemas.openxmlformats.org/drawingml/2006/main" sz="4650" i="1">
                        <a:solidFill>
                          <a:srgbClr val="000000"/>
                        </a:solidFill>
                        <a:latin typeface="Cambria Math" panose="02040503050406030204" pitchFamily="18" charset="0"/>
                      </a:rPr>
                      <m:t>⟩</m:t>
                    </m:r>
                    <m:r>
                      <a:rPr xmlns:a="http://schemas.openxmlformats.org/drawingml/2006/main" sz="4650" i="1">
                        <a:solidFill>
                          <a:srgbClr val="000000"/>
                        </a:solidFill>
                        <a:latin typeface="Cambria Math" panose="02040503050406030204" pitchFamily="18" charset="0"/>
                      </a:rPr>
                      <m:t>=</m:t>
                    </m:r>
                    <m:r>
                      <a:rPr xmlns:a="http://schemas.openxmlformats.org/drawingml/2006/main" sz="4650" i="1">
                        <a:solidFill>
                          <a:srgbClr val="000000"/>
                        </a:solidFill>
                        <a:latin typeface="Cambria Math" panose="02040503050406030204" pitchFamily="18" charset="0"/>
                      </a:rPr>
                      <m:t>(</m:t>
                    </m:r>
                    <m:eqArr>
                      <m:eqArrPr>
                        <m:ctrlPr>
                          <a:rPr xmlns:a="http://schemas.openxmlformats.org/drawingml/2006/main" sz="4650" i="1">
                            <a:solidFill>
                              <a:srgbClr val="000000"/>
                            </a:solidFill>
                            <a:latin typeface="Cambria Math" panose="02040503050406030204" pitchFamily="18" charset="0"/>
                          </a:rPr>
                        </m:ctrlPr>
                      </m:eqArrPr>
                      <m:e>
                        <m:r>
                          <a:rPr xmlns:a="http://schemas.openxmlformats.org/drawingml/2006/main" sz="4650" i="1">
                            <a:solidFill>
                              <a:srgbClr val="000000"/>
                            </a:solidFill>
                            <a:latin typeface="Cambria Math" panose="02040503050406030204" pitchFamily="18" charset="0"/>
                          </a:rPr>
                          <m:t>0</m:t>
                        </m:r>
                      </m:e>
                      <m:e>
                        <m:r>
                          <a:rPr xmlns:a="http://schemas.openxmlformats.org/drawingml/2006/main" sz="4650" i="1">
                            <a:solidFill>
                              <a:srgbClr val="000000"/>
                            </a:solidFill>
                            <a:latin typeface="Cambria Math" panose="02040503050406030204" pitchFamily="18" charset="0"/>
                          </a:rPr>
                          <m:t>1</m:t>
                        </m:r>
                      </m:e>
                    </m:eqArr>
                    <m:r>
                      <a:rPr xmlns:a="http://schemas.openxmlformats.org/drawingml/2006/main" sz="4650" i="1">
                        <a:solidFill>
                          <a:srgbClr val="000000"/>
                        </a:solidFill>
                        <a:latin typeface="Cambria Math" panose="02040503050406030204" pitchFamily="18" charset="0"/>
                      </a:rPr>
                      <m:t>)</m:t>
                    </m:r>
                  </m:e>
                </m:eqArr>
              </m:oMath>
            </a14:m>
          </a:p>
          <a:p>
            <a:pPr marL="0" indent="0" defTabSz="1975104">
              <a:spcBef>
                <a:spcPts val="1900"/>
              </a:spcBef>
              <a:buClrTx/>
              <a:buSzTx/>
              <a:buNone/>
              <a:defRPr sz="3807"/>
            </a:pPr>
            <a:r>
              <a:t>From </a:t>
            </a:r>
            <a14:m>
              <m:oMath>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α</m:t>
                </m:r>
                <m:sSup>
                  <m:e>
                    <m:r>
                      <a:rPr xmlns:a="http://schemas.openxmlformats.org/drawingml/2006/main" sz="4900" i="1">
                        <a:solidFill>
                          <a:srgbClr val="000000"/>
                        </a:solidFill>
                        <a:latin typeface="Cambria Math" panose="02040503050406030204" pitchFamily="18" charset="0"/>
                      </a:rPr>
                      <m:t>|</m:t>
                    </m:r>
                  </m:e>
                  <m:sup>
                    <m:r>
                      <a:rPr xmlns:a="http://schemas.openxmlformats.org/drawingml/2006/main" sz="4900" i="1">
                        <a:solidFill>
                          <a:srgbClr val="000000"/>
                        </a:solidFill>
                        <a:latin typeface="Cambria Math" panose="02040503050406030204" pitchFamily="18" charset="0"/>
                      </a:rPr>
                      <m:t>2</m:t>
                    </m:r>
                  </m:sup>
                </m:sSup>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β</m:t>
                </m:r>
                <m:sSup>
                  <m:e>
                    <m:r>
                      <a:rPr xmlns:a="http://schemas.openxmlformats.org/drawingml/2006/main" sz="4900" i="1">
                        <a:solidFill>
                          <a:srgbClr val="000000"/>
                        </a:solidFill>
                        <a:latin typeface="Cambria Math" panose="02040503050406030204" pitchFamily="18" charset="0"/>
                      </a:rPr>
                      <m:t>|</m:t>
                    </m:r>
                  </m:e>
                  <m:sup>
                    <m:r>
                      <a:rPr xmlns:a="http://schemas.openxmlformats.org/drawingml/2006/main" sz="4900" i="1">
                        <a:solidFill>
                          <a:srgbClr val="000000"/>
                        </a:solidFill>
                        <a:latin typeface="Cambria Math" panose="02040503050406030204" pitchFamily="18" charset="0"/>
                      </a:rPr>
                      <m:t>2</m:t>
                    </m:r>
                  </m:sup>
                </m:sSup>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1</m:t>
                </m:r>
              </m:oMath>
            </a14:m>
            <a:r>
              <a:t> and since global phase is undetectable</a:t>
            </a:r>
            <a14:m>
              <m:oMath>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ψ</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sSup>
                  <m:e>
                    <m:r>
                      <a:rPr xmlns:a="http://schemas.openxmlformats.org/drawingml/2006/main" sz="4900" i="1">
                        <a:solidFill>
                          <a:srgbClr val="000000"/>
                        </a:solidFill>
                        <a:latin typeface="Cambria Math" panose="02040503050406030204" pitchFamily="18" charset="0"/>
                      </a:rPr>
                      <m:t>e</m:t>
                    </m:r>
                  </m:e>
                  <m:sup>
                    <m:r>
                      <a:rPr xmlns:a="http://schemas.openxmlformats.org/drawingml/2006/main" sz="4900" i="1">
                        <a:solidFill>
                          <a:srgbClr val="000000"/>
                        </a:solidFill>
                        <a:latin typeface="Cambria Math" panose="02040503050406030204" pitchFamily="18" charset="0"/>
                      </a:rPr>
                      <m:t>i</m:t>
                    </m:r>
                    <m:r>
                      <a:rPr xmlns:a="http://schemas.openxmlformats.org/drawingml/2006/main" sz="4900" i="1">
                        <a:solidFill>
                          <a:srgbClr val="000000"/>
                        </a:solidFill>
                        <a:latin typeface="Cambria Math" panose="02040503050406030204" pitchFamily="18" charset="0"/>
                      </a:rPr>
                      <m:t>δ</m:t>
                    </m:r>
                  </m:sup>
                </m:sSup>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ψ</m:t>
                </m:r>
                <m:r>
                  <a:rPr xmlns:a="http://schemas.openxmlformats.org/drawingml/2006/main" sz="4900" i="1">
                    <a:solidFill>
                      <a:srgbClr val="000000"/>
                    </a:solidFill>
                    <a:latin typeface="Cambria Math" panose="02040503050406030204" pitchFamily="18" charset="0"/>
                  </a:rPr>
                  <m:t>⟩</m:t>
                </m:r>
              </m:oMath>
            </a14:m>
            <a:r>
              <a:t> </a:t>
            </a:r>
          </a:p>
          <a:p>
            <a:pPr lvl="1" marL="0" indent="370331" defTabSz="1975104">
              <a:spcBef>
                <a:spcPts val="1900"/>
              </a:spcBef>
              <a:buClrTx/>
              <a:buSzTx/>
              <a:buNone/>
              <a:defRPr sz="3807"/>
            </a:pPr>
            <a14:m>
              <m:oMathPara>
                <m:oMathParaPr>
                  <m:jc m:val="left"/>
                </m:oMathParaPr>
                <m:oMath>
                  <m:r>
                    <a:rPr xmlns:a="http://schemas.openxmlformats.org/drawingml/2006/main" sz="4650" i="1">
                      <a:solidFill>
                        <a:srgbClr val="000000"/>
                      </a:solidFill>
                      <a:latin typeface="Cambria Math" panose="02040503050406030204" pitchFamily="18" charset="0"/>
                    </a:rPr>
                    <m:t>|</m:t>
                  </m:r>
                  <m:r>
                    <a:rPr xmlns:a="http://schemas.openxmlformats.org/drawingml/2006/main" sz="4650" i="1">
                      <a:solidFill>
                        <a:srgbClr val="000000"/>
                      </a:solidFill>
                      <a:latin typeface="Cambria Math" panose="02040503050406030204" pitchFamily="18" charset="0"/>
                    </a:rPr>
                    <m:t>ψ</m:t>
                  </m:r>
                  <m:r>
                    <a:rPr xmlns:a="http://schemas.openxmlformats.org/drawingml/2006/main" sz="4650" i="1">
                      <a:solidFill>
                        <a:srgbClr val="000000"/>
                      </a:solidFill>
                      <a:latin typeface="Cambria Math" panose="02040503050406030204" pitchFamily="18" charset="0"/>
                    </a:rPr>
                    <m:t>⟩</m:t>
                  </m:r>
                  <m:r>
                    <a:rPr xmlns:a="http://schemas.openxmlformats.org/drawingml/2006/main" sz="4650" i="1">
                      <a:solidFill>
                        <a:srgbClr val="000000"/>
                      </a:solidFill>
                      <a:latin typeface="Cambria Math" panose="02040503050406030204" pitchFamily="18" charset="0"/>
                    </a:rPr>
                    <m:t>=</m:t>
                  </m:r>
                  <m:sSup>
                    <m:e>
                      <m:r>
                        <a:rPr xmlns:a="http://schemas.openxmlformats.org/drawingml/2006/main" sz="4650" i="1">
                          <a:solidFill>
                            <a:srgbClr val="000000"/>
                          </a:solidFill>
                          <a:latin typeface="Cambria Math" panose="02040503050406030204" pitchFamily="18" charset="0"/>
                        </a:rPr>
                        <m:t>e</m:t>
                      </m:r>
                    </m:e>
                    <m:sup>
                      <m:r>
                        <a:rPr xmlns:a="http://schemas.openxmlformats.org/drawingml/2006/main" sz="4650" i="1">
                          <a:solidFill>
                            <a:srgbClr val="000000"/>
                          </a:solidFill>
                          <a:latin typeface="Cambria Math" panose="02040503050406030204" pitchFamily="18" charset="0"/>
                        </a:rPr>
                        <m:t>i</m:t>
                      </m:r>
                      <m:r>
                        <a:rPr xmlns:a="http://schemas.openxmlformats.org/drawingml/2006/main" sz="4650" i="1">
                          <a:solidFill>
                            <a:srgbClr val="000000"/>
                          </a:solidFill>
                          <a:latin typeface="Cambria Math" panose="02040503050406030204" pitchFamily="18" charset="0"/>
                        </a:rPr>
                        <m:t>δ</m:t>
                      </m:r>
                    </m:sup>
                  </m:sSup>
                  <m:d>
                    <m:dPr>
                      <m:ctrlPr>
                        <a:rPr xmlns:a="http://schemas.openxmlformats.org/drawingml/2006/main" sz="4650" i="1">
                          <a:solidFill>
                            <a:srgbClr val="000000"/>
                          </a:solidFill>
                          <a:latin typeface="Cambria Math" panose="02040503050406030204" pitchFamily="18" charset="0"/>
                        </a:rPr>
                      </m:ctrlPr>
                    </m:dPr>
                    <m:e>
                      <m:r>
                        <m:rPr>
                          <m:sty m:val="p"/>
                        </m:rPr>
                        <a:rPr xmlns:a="http://schemas.openxmlformats.org/drawingml/2006/main" sz="4650" i="1">
                          <a:solidFill>
                            <a:srgbClr val="000000"/>
                          </a:solidFill>
                          <a:latin typeface="Cambria Math" panose="02040503050406030204" pitchFamily="18" charset="0"/>
                        </a:rPr>
                        <m:t>cos</m:t>
                      </m:r>
                      <m:r>
                        <a:rPr xmlns:a="http://schemas.openxmlformats.org/drawingml/2006/main" sz="4650" i="1">
                          <a:solidFill>
                            <a:srgbClr val="000000"/>
                          </a:solidFill>
                          <a:latin typeface="Cambria Math" panose="02040503050406030204" pitchFamily="18" charset="0"/>
                        </a:rPr>
                        <m:t>(</m:t>
                      </m:r>
                      <m:r>
                        <a:rPr xmlns:a="http://schemas.openxmlformats.org/drawingml/2006/main" sz="4650" i="1">
                          <a:solidFill>
                            <a:srgbClr val="000000"/>
                          </a:solidFill>
                          <a:latin typeface="Cambria Math" panose="02040503050406030204" pitchFamily="18" charset="0"/>
                        </a:rPr>
                        <m:t>θ</m:t>
                      </m:r>
                      <m:r>
                        <a:rPr xmlns:a="http://schemas.openxmlformats.org/drawingml/2006/main" sz="4650" i="1">
                          <a:solidFill>
                            <a:srgbClr val="000000"/>
                          </a:solidFill>
                          <a:latin typeface="Cambria Math" panose="02040503050406030204" pitchFamily="18" charset="0"/>
                        </a:rPr>
                        <m:t>/</m:t>
                      </m:r>
                      <m:r>
                        <a:rPr xmlns:a="http://schemas.openxmlformats.org/drawingml/2006/main" sz="4650" i="1">
                          <a:solidFill>
                            <a:srgbClr val="000000"/>
                          </a:solidFill>
                          <a:latin typeface="Cambria Math" panose="02040503050406030204" pitchFamily="18" charset="0"/>
                        </a:rPr>
                        <m:t>2</m:t>
                      </m:r>
                      <m:r>
                        <a:rPr xmlns:a="http://schemas.openxmlformats.org/drawingml/2006/main" sz="4650" i="1">
                          <a:solidFill>
                            <a:srgbClr val="000000"/>
                          </a:solidFill>
                          <a:latin typeface="Cambria Math" panose="02040503050406030204" pitchFamily="18" charset="0"/>
                        </a:rPr>
                        <m:t>)</m:t>
                      </m:r>
                      <m:r>
                        <a:rPr xmlns:a="http://schemas.openxmlformats.org/drawingml/2006/main" sz="4650" i="1">
                          <a:solidFill>
                            <a:srgbClr val="000000"/>
                          </a:solidFill>
                          <a:latin typeface="Cambria Math" panose="02040503050406030204" pitchFamily="18" charset="0"/>
                        </a:rPr>
                        <m:t>|</m:t>
                      </m:r>
                      <m:r>
                        <a:rPr xmlns:a="http://schemas.openxmlformats.org/drawingml/2006/main" sz="4650" i="1">
                          <a:solidFill>
                            <a:srgbClr val="000000"/>
                          </a:solidFill>
                          <a:latin typeface="Cambria Math" panose="02040503050406030204" pitchFamily="18" charset="0"/>
                        </a:rPr>
                        <m:t>0</m:t>
                      </m:r>
                      <m:r>
                        <a:rPr xmlns:a="http://schemas.openxmlformats.org/drawingml/2006/main" sz="4650" i="1">
                          <a:solidFill>
                            <a:srgbClr val="000000"/>
                          </a:solidFill>
                          <a:latin typeface="Cambria Math" panose="02040503050406030204" pitchFamily="18" charset="0"/>
                        </a:rPr>
                        <m:t>⟩</m:t>
                      </m:r>
                      <m:r>
                        <a:rPr xmlns:a="http://schemas.openxmlformats.org/drawingml/2006/main" sz="4650" i="1">
                          <a:solidFill>
                            <a:srgbClr val="000000"/>
                          </a:solidFill>
                          <a:latin typeface="Cambria Math" panose="02040503050406030204" pitchFamily="18" charset="0"/>
                        </a:rPr>
                        <m:t>+</m:t>
                      </m:r>
                      <m:r>
                        <m:rPr>
                          <m:sty m:val="p"/>
                        </m:rPr>
                        <a:rPr xmlns:a="http://schemas.openxmlformats.org/drawingml/2006/main" sz="4650" i="1">
                          <a:solidFill>
                            <a:srgbClr val="000000"/>
                          </a:solidFill>
                          <a:latin typeface="Cambria Math" panose="02040503050406030204" pitchFamily="18" charset="0"/>
                        </a:rPr>
                        <m:t>sin</m:t>
                      </m:r>
                      <m:r>
                        <a:rPr xmlns:a="http://schemas.openxmlformats.org/drawingml/2006/main" sz="4650" i="1">
                          <a:solidFill>
                            <a:srgbClr val="000000"/>
                          </a:solidFill>
                          <a:latin typeface="Cambria Math" panose="02040503050406030204" pitchFamily="18" charset="0"/>
                        </a:rPr>
                        <m:t>(</m:t>
                      </m:r>
                      <m:r>
                        <a:rPr xmlns:a="http://schemas.openxmlformats.org/drawingml/2006/main" sz="4650" i="1">
                          <a:solidFill>
                            <a:srgbClr val="000000"/>
                          </a:solidFill>
                          <a:latin typeface="Cambria Math" panose="02040503050406030204" pitchFamily="18" charset="0"/>
                        </a:rPr>
                        <m:t>θ</m:t>
                      </m:r>
                      <m:r>
                        <a:rPr xmlns:a="http://schemas.openxmlformats.org/drawingml/2006/main" sz="4650" i="1">
                          <a:solidFill>
                            <a:srgbClr val="000000"/>
                          </a:solidFill>
                          <a:latin typeface="Cambria Math" panose="02040503050406030204" pitchFamily="18" charset="0"/>
                        </a:rPr>
                        <m:t>/</m:t>
                      </m:r>
                      <m:r>
                        <a:rPr xmlns:a="http://schemas.openxmlformats.org/drawingml/2006/main" sz="4650" i="1">
                          <a:solidFill>
                            <a:srgbClr val="000000"/>
                          </a:solidFill>
                          <a:latin typeface="Cambria Math" panose="02040503050406030204" pitchFamily="18" charset="0"/>
                        </a:rPr>
                        <m:t>2</m:t>
                      </m:r>
                      <m:r>
                        <a:rPr xmlns:a="http://schemas.openxmlformats.org/drawingml/2006/main" sz="4650" i="1">
                          <a:solidFill>
                            <a:srgbClr val="000000"/>
                          </a:solidFill>
                          <a:latin typeface="Cambria Math" panose="02040503050406030204" pitchFamily="18" charset="0"/>
                        </a:rPr>
                        <m:t>)</m:t>
                      </m:r>
                      <m:sSup>
                        <m:e>
                          <m:r>
                            <a:rPr xmlns:a="http://schemas.openxmlformats.org/drawingml/2006/main" sz="4650" i="1">
                              <a:solidFill>
                                <a:srgbClr val="000000"/>
                              </a:solidFill>
                              <a:latin typeface="Cambria Math" panose="02040503050406030204" pitchFamily="18" charset="0"/>
                            </a:rPr>
                            <m:t>e</m:t>
                          </m:r>
                        </m:e>
                        <m:sup>
                          <m:r>
                            <a:rPr xmlns:a="http://schemas.openxmlformats.org/drawingml/2006/main" sz="4650" i="1">
                              <a:solidFill>
                                <a:srgbClr val="000000"/>
                              </a:solidFill>
                              <a:latin typeface="Cambria Math" panose="02040503050406030204" pitchFamily="18" charset="0"/>
                            </a:rPr>
                            <m:t>i</m:t>
                          </m:r>
                          <m:r>
                            <a:rPr xmlns:a="http://schemas.openxmlformats.org/drawingml/2006/main" sz="4650" i="1">
                              <a:solidFill>
                                <a:srgbClr val="000000"/>
                              </a:solidFill>
                              <a:latin typeface="Cambria Math" panose="02040503050406030204" pitchFamily="18" charset="0"/>
                            </a:rPr>
                            <m:t>(</m:t>
                          </m:r>
                          <m:r>
                            <a:rPr xmlns:a="http://schemas.openxmlformats.org/drawingml/2006/main" sz="4650" i="1">
                              <a:solidFill>
                                <a:srgbClr val="000000"/>
                              </a:solidFill>
                              <a:latin typeface="Cambria Math" panose="02040503050406030204" pitchFamily="18" charset="0"/>
                            </a:rPr>
                            <m:t>ϕ</m:t>
                          </m:r>
                          <m:r>
                            <a:rPr xmlns:a="http://schemas.openxmlformats.org/drawingml/2006/main" sz="4650" i="1">
                              <a:solidFill>
                                <a:srgbClr val="000000"/>
                              </a:solidFill>
                              <a:latin typeface="Cambria Math" panose="02040503050406030204" pitchFamily="18" charset="0"/>
                            </a:rPr>
                            <m:t>-</m:t>
                          </m:r>
                          <m:r>
                            <a:rPr xmlns:a="http://schemas.openxmlformats.org/drawingml/2006/main" sz="4650" i="1">
                              <a:solidFill>
                                <a:srgbClr val="000000"/>
                              </a:solidFill>
                              <a:latin typeface="Cambria Math" panose="02040503050406030204" pitchFamily="18" charset="0"/>
                            </a:rPr>
                            <m:t>δ</m:t>
                          </m:r>
                          <m:r>
                            <a:rPr xmlns:a="http://schemas.openxmlformats.org/drawingml/2006/main" sz="4650" i="1">
                              <a:solidFill>
                                <a:srgbClr val="000000"/>
                              </a:solidFill>
                              <a:latin typeface="Cambria Math" panose="02040503050406030204" pitchFamily="18" charset="0"/>
                            </a:rPr>
                            <m:t>)</m:t>
                          </m:r>
                        </m:sup>
                      </m:sSup>
                      <m:r>
                        <a:rPr xmlns:a="http://schemas.openxmlformats.org/drawingml/2006/main" sz="4650" i="1">
                          <a:solidFill>
                            <a:srgbClr val="000000"/>
                          </a:solidFill>
                          <a:latin typeface="Cambria Math" panose="02040503050406030204" pitchFamily="18" charset="0"/>
                        </a:rPr>
                        <m:t>|</m:t>
                      </m:r>
                      <m:r>
                        <a:rPr xmlns:a="http://schemas.openxmlformats.org/drawingml/2006/main" sz="4650" i="1">
                          <a:solidFill>
                            <a:srgbClr val="000000"/>
                          </a:solidFill>
                          <a:latin typeface="Cambria Math" panose="02040503050406030204" pitchFamily="18" charset="0"/>
                        </a:rPr>
                        <m:t>1</m:t>
                      </m:r>
                      <m:r>
                        <a:rPr xmlns:a="http://schemas.openxmlformats.org/drawingml/2006/main" sz="4650" i="1">
                          <a:solidFill>
                            <a:srgbClr val="000000"/>
                          </a:solidFill>
                          <a:latin typeface="Cambria Math" panose="02040503050406030204" pitchFamily="18" charset="0"/>
                        </a:rPr>
                        <m:t>⟩</m:t>
                      </m:r>
                    </m:e>
                  </m:d>
                </m:oMath>
              </m:oMathPara>
            </a14:m>
          </a:p>
          <a:p>
            <a:pPr marL="0" indent="0" defTabSz="1975104">
              <a:spcBef>
                <a:spcPts val="1900"/>
              </a:spcBef>
              <a:buClrTx/>
              <a:buSzTx/>
              <a:buNone/>
              <a:defRPr sz="3807"/>
            </a:pPr>
            <a14:m>
              <m:oMathPara>
                <m:oMathParaPr>
                  <m:jc m:val="left"/>
                </m:oMathParaPr>
                <m:oMath>
                  <m:r>
                    <a:rPr xmlns:a="http://schemas.openxmlformats.org/drawingml/2006/main" sz="5300" i="1">
                      <a:solidFill>
                        <a:srgbClr val="000000"/>
                      </a:solidFill>
                      <a:latin typeface="Cambria Math" panose="02040503050406030204" pitchFamily="18" charset="0"/>
                    </a:rPr>
                    <m:t>⇒</m:t>
                  </m:r>
                </m:oMath>
              </m:oMathPara>
            </a14:m>
            <a14:m>
              <m:oMathPara>
                <m:oMathParaPr>
                  <m:jc m:val="left"/>
                </m:oMathParaPr>
                <m:oMath>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ψ</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r>
                    <m:rPr>
                      <m:sty m:val="p"/>
                    </m:rPr>
                    <a:rPr xmlns:a="http://schemas.openxmlformats.org/drawingml/2006/main" sz="4750" i="1">
                      <a:solidFill>
                        <a:srgbClr val="000000"/>
                      </a:solidFill>
                      <a:latin typeface="Cambria Math" panose="02040503050406030204" pitchFamily="18" charset="0"/>
                    </a:rPr>
                    <m:t>cos</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θ</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2</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0</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r>
                    <m:rPr>
                      <m:sty m:val="p"/>
                    </m:rPr>
                    <a:rPr xmlns:a="http://schemas.openxmlformats.org/drawingml/2006/main" sz="4750" i="1">
                      <a:solidFill>
                        <a:srgbClr val="000000"/>
                      </a:solidFill>
                      <a:latin typeface="Cambria Math" panose="02040503050406030204" pitchFamily="18" charset="0"/>
                    </a:rPr>
                    <m:t>sin</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θ</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2</m:t>
                  </m:r>
                  <m:r>
                    <a:rPr xmlns:a="http://schemas.openxmlformats.org/drawingml/2006/main" sz="4750" i="1">
                      <a:solidFill>
                        <a:srgbClr val="000000"/>
                      </a:solidFill>
                      <a:latin typeface="Cambria Math" panose="02040503050406030204" pitchFamily="18" charset="0"/>
                    </a:rPr>
                    <m:t>)</m:t>
                  </m:r>
                  <m:sSup>
                    <m:e>
                      <m:r>
                        <a:rPr xmlns:a="http://schemas.openxmlformats.org/drawingml/2006/main" sz="4750" i="1">
                          <a:solidFill>
                            <a:srgbClr val="000000"/>
                          </a:solidFill>
                          <a:latin typeface="Cambria Math" panose="02040503050406030204" pitchFamily="18" charset="0"/>
                        </a:rPr>
                        <m:t>e</m:t>
                      </m:r>
                    </m:e>
                    <m:sup>
                      <m:r>
                        <a:rPr xmlns:a="http://schemas.openxmlformats.org/drawingml/2006/main" sz="4750" i="1">
                          <a:solidFill>
                            <a:srgbClr val="000000"/>
                          </a:solidFill>
                          <a:latin typeface="Cambria Math" panose="02040503050406030204" pitchFamily="18" charset="0"/>
                        </a:rPr>
                        <m:t>i</m:t>
                      </m:r>
                      <m:r>
                        <a:rPr xmlns:a="http://schemas.openxmlformats.org/drawingml/2006/main" sz="4750" i="1">
                          <a:solidFill>
                            <a:srgbClr val="000000"/>
                          </a:solidFill>
                          <a:latin typeface="Cambria Math" panose="02040503050406030204" pitchFamily="18" charset="0"/>
                        </a:rPr>
                        <m:t>ϕ</m:t>
                      </m:r>
                    </m:sup>
                  </m:sSup>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1</m:t>
                  </m:r>
                  <m:r>
                    <a:rPr xmlns:a="http://schemas.openxmlformats.org/drawingml/2006/main" sz="4750" i="1">
                      <a:solidFill>
                        <a:srgbClr val="000000"/>
                      </a:solidFill>
                      <a:latin typeface="Cambria Math" panose="02040503050406030204" pitchFamily="18" charset="0"/>
                    </a:rPr>
                    <m:t>⟩</m:t>
                  </m:r>
                </m:oMath>
              </m:oMathPara>
            </a14:m>
          </a:p>
          <a:p>
            <a:pPr marL="0" indent="0" defTabSz="1975104">
              <a:spcBef>
                <a:spcPts val="1900"/>
              </a:spcBef>
              <a:buClrTx/>
              <a:buSzTx/>
              <a:buNone/>
              <a:defRPr sz="3807"/>
            </a:pPr>
            <a14:m>
              <m:oMathPara>
                <m:oMathParaPr>
                  <m:jc m:val="left"/>
                </m:oMathParaPr>
                <m:oMath>
                  <m:r>
                    <a:rPr xmlns:a="http://schemas.openxmlformats.org/drawingml/2006/main" sz="5550" i="1">
                      <a:solidFill>
                        <a:srgbClr val="000000"/>
                      </a:solidFill>
                      <a:latin typeface="Cambria Math" panose="02040503050406030204" pitchFamily="18" charset="0"/>
                    </a:rPr>
                    <m:t>0</m:t>
                  </m:r>
                  <m:r>
                    <a:rPr xmlns:a="http://schemas.openxmlformats.org/drawingml/2006/main" sz="5550" i="1">
                      <a:solidFill>
                        <a:srgbClr val="000000"/>
                      </a:solidFill>
                      <a:latin typeface="Cambria Math" panose="02040503050406030204" pitchFamily="18" charset="0"/>
                    </a:rPr>
                    <m:t>≤</m:t>
                  </m:r>
                  <m:r>
                    <a:rPr xmlns:a="http://schemas.openxmlformats.org/drawingml/2006/main" sz="5550" i="1">
                      <a:solidFill>
                        <a:srgbClr val="000000"/>
                      </a:solidFill>
                      <a:latin typeface="Cambria Math" panose="02040503050406030204" pitchFamily="18" charset="0"/>
                    </a:rPr>
                    <m:t>ϕ</m:t>
                  </m:r>
                  <m:r>
                    <a:rPr xmlns:a="http://schemas.openxmlformats.org/drawingml/2006/main" sz="5550" i="1">
                      <a:solidFill>
                        <a:srgbClr val="000000"/>
                      </a:solidFill>
                      <a:latin typeface="Cambria Math" panose="02040503050406030204" pitchFamily="18" charset="0"/>
                    </a:rPr>
                    <m:t>&lt;</m:t>
                  </m:r>
                  <m:r>
                    <a:rPr xmlns:a="http://schemas.openxmlformats.org/drawingml/2006/main" sz="5550" i="1">
                      <a:solidFill>
                        <a:srgbClr val="000000"/>
                      </a:solidFill>
                      <a:latin typeface="Cambria Math" panose="02040503050406030204" pitchFamily="18" charset="0"/>
                    </a:rPr>
                    <m:t>2</m:t>
                  </m:r>
                  <m:r>
                    <a:rPr xmlns:a="http://schemas.openxmlformats.org/drawingml/2006/main" sz="5550" i="1">
                      <a:solidFill>
                        <a:srgbClr val="000000"/>
                      </a:solidFill>
                      <a:latin typeface="Cambria Math" panose="02040503050406030204" pitchFamily="18" charset="0"/>
                    </a:rPr>
                    <m:t>π</m:t>
                  </m:r>
                  <m:r>
                    <a:rPr xmlns:a="http://schemas.openxmlformats.org/drawingml/2006/main" sz="5550" i="1">
                      <a:solidFill>
                        <a:srgbClr val="000000"/>
                      </a:solidFill>
                      <a:latin typeface="Cambria Math" panose="02040503050406030204" pitchFamily="18" charset="0"/>
                    </a:rPr>
                    <m:t>,</m:t>
                  </m:r>
                  <m:r>
                    <a:rPr xmlns:a="http://schemas.openxmlformats.org/drawingml/2006/main" sz="5550" i="1">
                      <a:solidFill>
                        <a:srgbClr val="000000"/>
                      </a:solidFill>
                      <a:latin typeface="Cambria Math" panose="02040503050406030204" pitchFamily="18" charset="0"/>
                    </a:rPr>
                    <m:t>0</m:t>
                  </m:r>
                  <m:r>
                    <a:rPr xmlns:a="http://schemas.openxmlformats.org/drawingml/2006/main" sz="5550" i="1">
                      <a:solidFill>
                        <a:srgbClr val="000000"/>
                      </a:solidFill>
                      <a:latin typeface="Cambria Math" panose="02040503050406030204" pitchFamily="18" charset="0"/>
                    </a:rPr>
                    <m:t>≤</m:t>
                  </m:r>
                  <m:r>
                    <a:rPr xmlns:a="http://schemas.openxmlformats.org/drawingml/2006/main" sz="5550" i="1">
                      <a:solidFill>
                        <a:srgbClr val="000000"/>
                      </a:solidFill>
                      <a:latin typeface="Cambria Math" panose="02040503050406030204" pitchFamily="18" charset="0"/>
                    </a:rPr>
                    <m:t>θ</m:t>
                  </m:r>
                  <m:r>
                    <a:rPr xmlns:a="http://schemas.openxmlformats.org/drawingml/2006/main" sz="5550" i="1">
                      <a:solidFill>
                        <a:srgbClr val="000000"/>
                      </a:solidFill>
                      <a:latin typeface="Cambria Math" panose="02040503050406030204" pitchFamily="18" charset="0"/>
                    </a:rPr>
                    <m:t>≤</m:t>
                  </m:r>
                  <m:r>
                    <a:rPr xmlns:a="http://schemas.openxmlformats.org/drawingml/2006/main" sz="5550" i="1">
                      <a:solidFill>
                        <a:srgbClr val="000000"/>
                      </a:solidFill>
                      <a:latin typeface="Cambria Math" panose="02040503050406030204" pitchFamily="18" charset="0"/>
                    </a:rPr>
                    <m:t>π</m:t>
                  </m:r>
                </m:oMath>
              </m:oMathPara>
            </a14:m>
          </a:p>
          <a:p>
            <a:pPr marL="443198" indent="-443198" defTabSz="1975104">
              <a:spcBef>
                <a:spcPts val="1900"/>
              </a:spcBef>
              <a:defRPr sz="3807"/>
            </a:pPr>
            <a:r>
              <a:t>Bloch sphere representation of qubit state</a:t>
            </a:r>
          </a:p>
        </p:txBody>
      </p:sp>
      <p:pic>
        <p:nvPicPr>
          <p:cNvPr id="210" name="0*n0JGFiHO7MiVieYL.png" descr="0*n0JGFiHO7MiVieYL.png"/>
          <p:cNvPicPr>
            <a:picLocks noChangeAspect="1"/>
          </p:cNvPicPr>
          <p:nvPr/>
        </p:nvPicPr>
        <p:blipFill>
          <a:blip r:embed="rId2">
            <a:extLst/>
          </a:blip>
          <a:stretch>
            <a:fillRect/>
          </a:stretch>
        </p:blipFill>
        <p:spPr>
          <a:xfrm>
            <a:off x="16717474" y="8701920"/>
            <a:ext cx="4365674" cy="463852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09">
                                            <p:bg/>
                                          </p:spTgt>
                                        </p:tgtEl>
                                        <p:attrNameLst>
                                          <p:attrName>style.visibility</p:attrName>
                                        </p:attrNameLst>
                                      </p:cBhvr>
                                      <p:to>
                                        <p:strVal val="visible"/>
                                      </p:to>
                                    </p:set>
                                    <p:animEffect filter="fade" transition="in">
                                      <p:cBhvr>
                                        <p:cTn id="7" dur="1000"/>
                                        <p:tgtEl>
                                          <p:spTgt spid="209">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209">
                                            <p:txEl>
                                              <p:pRg st="0" end="0"/>
                                            </p:txEl>
                                          </p:spTgt>
                                        </p:tgtEl>
                                        <p:attrNameLst>
                                          <p:attrName>style.visibility</p:attrName>
                                        </p:attrNameLst>
                                      </p:cBhvr>
                                      <p:to>
                                        <p:strVal val="visible"/>
                                      </p:to>
                                    </p:set>
                                    <p:animEffect filter="fade" transition="in">
                                      <p:cBhvr>
                                        <p:cTn id="10" dur="1000"/>
                                        <p:tgtEl>
                                          <p:spTgt spid="20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209">
                                            <p:txEl>
                                              <p:pRg st="1" end="1"/>
                                            </p:txEl>
                                          </p:spTgt>
                                        </p:tgtEl>
                                        <p:attrNameLst>
                                          <p:attrName>style.visibility</p:attrName>
                                        </p:attrNameLst>
                                      </p:cBhvr>
                                      <p:to>
                                        <p:strVal val="visible"/>
                                      </p:to>
                                    </p:set>
                                    <p:animEffect filter="fade" transition="in">
                                      <p:cBhvr>
                                        <p:cTn id="15" dur="1000"/>
                                        <p:tgtEl>
                                          <p:spTgt spid="20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209">
                                            <p:txEl>
                                              <p:pRg st="2" end="2"/>
                                            </p:txEl>
                                          </p:spTgt>
                                        </p:tgtEl>
                                        <p:attrNameLst>
                                          <p:attrName>style.visibility</p:attrName>
                                        </p:attrNameLst>
                                      </p:cBhvr>
                                      <p:to>
                                        <p:strVal val="visible"/>
                                      </p:to>
                                    </p:set>
                                    <p:animEffect filter="fade" transition="in">
                                      <p:cBhvr>
                                        <p:cTn id="20" dur="1000"/>
                                        <p:tgtEl>
                                          <p:spTgt spid="20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209">
                                            <p:txEl>
                                              <p:pRg st="3" end="3"/>
                                            </p:txEl>
                                          </p:spTgt>
                                        </p:tgtEl>
                                        <p:attrNameLst>
                                          <p:attrName>style.visibility</p:attrName>
                                        </p:attrNameLst>
                                      </p:cBhvr>
                                      <p:to>
                                        <p:strVal val="visible"/>
                                      </p:to>
                                    </p:set>
                                    <p:animEffect filter="fade" transition="in">
                                      <p:cBhvr>
                                        <p:cTn id="25" dur="1000"/>
                                        <p:tgtEl>
                                          <p:spTgt spid="209">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1" fill="hold">
                                  <p:stCondLst>
                                    <p:cond delay="0"/>
                                  </p:stCondLst>
                                  <p:iterate type="el" backwards="0">
                                    <p:tmAbs val="0"/>
                                  </p:iterate>
                                  <p:childTnLst>
                                    <p:set>
                                      <p:cBhvr>
                                        <p:cTn id="29" fill="hold"/>
                                        <p:tgtEl>
                                          <p:spTgt spid="209">
                                            <p:txEl>
                                              <p:pRg st="4" end="4"/>
                                            </p:txEl>
                                          </p:spTgt>
                                        </p:tgtEl>
                                        <p:attrNameLst>
                                          <p:attrName>style.visibility</p:attrName>
                                        </p:attrNameLst>
                                      </p:cBhvr>
                                      <p:to>
                                        <p:strVal val="visible"/>
                                      </p:to>
                                    </p:set>
                                    <p:animEffect filter="fade" transition="in">
                                      <p:cBhvr>
                                        <p:cTn id="30" dur="1000"/>
                                        <p:tgtEl>
                                          <p:spTgt spid="209">
                                            <p:txEl>
                                              <p:pRg st="4" end="4"/>
                                            </p:txEl>
                                          </p:spTgt>
                                        </p:tgtEl>
                                      </p:cBhvr>
                                    </p:animEffect>
                                  </p:childTnLst>
                                </p:cTn>
                              </p:par>
                            </p:childTnLst>
                          </p:cTn>
                        </p:par>
                        <p:par>
                          <p:cTn id="31" fill="hold">
                            <p:stCondLst>
                              <p:cond delay="1000"/>
                            </p:stCondLst>
                            <p:childTnLst>
                              <p:par>
                                <p:cTn id="32" presetClass="entr" nodeType="afterEffect" presetID="10" grpId="1" fill="hold">
                                  <p:stCondLst>
                                    <p:cond delay="0"/>
                                  </p:stCondLst>
                                  <p:iterate type="el" backwards="0">
                                    <p:tmAbs val="0"/>
                                  </p:iterate>
                                  <p:childTnLst>
                                    <p:set>
                                      <p:cBhvr>
                                        <p:cTn id="33" fill="hold"/>
                                        <p:tgtEl>
                                          <p:spTgt spid="209">
                                            <p:txEl>
                                              <p:pRg st="5" end="5"/>
                                            </p:txEl>
                                          </p:spTgt>
                                        </p:tgtEl>
                                        <p:attrNameLst>
                                          <p:attrName>style.visibility</p:attrName>
                                        </p:attrNameLst>
                                      </p:cBhvr>
                                      <p:to>
                                        <p:strVal val="visible"/>
                                      </p:to>
                                    </p:set>
                                    <p:animEffect filter="fade" transition="in">
                                      <p:cBhvr>
                                        <p:cTn id="34" dur="1000"/>
                                        <p:tgtEl>
                                          <p:spTgt spid="209">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Class="entr" nodeType="clickEffect" presetID="10" grpId="1" fill="hold">
                                  <p:stCondLst>
                                    <p:cond delay="0"/>
                                  </p:stCondLst>
                                  <p:iterate type="el" backwards="0">
                                    <p:tmAbs val="0"/>
                                  </p:iterate>
                                  <p:childTnLst>
                                    <p:set>
                                      <p:cBhvr>
                                        <p:cTn id="38" fill="hold"/>
                                        <p:tgtEl>
                                          <p:spTgt spid="209">
                                            <p:txEl>
                                              <p:pRg st="6" end="6"/>
                                            </p:txEl>
                                          </p:spTgt>
                                        </p:tgtEl>
                                        <p:attrNameLst>
                                          <p:attrName>style.visibility</p:attrName>
                                        </p:attrNameLst>
                                      </p:cBhvr>
                                      <p:to>
                                        <p:strVal val="visible"/>
                                      </p:to>
                                    </p:set>
                                    <p:animEffect filter="fade" transition="in">
                                      <p:cBhvr>
                                        <p:cTn id="39" dur="1000"/>
                                        <p:tgtEl>
                                          <p:spTgt spid="209">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Class="entr" nodeType="clickEffect" presetID="10" grpId="1" fill="hold">
                                  <p:stCondLst>
                                    <p:cond delay="0"/>
                                  </p:stCondLst>
                                  <p:iterate type="el" backwards="0">
                                    <p:tmAbs val="0"/>
                                  </p:iterate>
                                  <p:childTnLst>
                                    <p:set>
                                      <p:cBhvr>
                                        <p:cTn id="43" fill="hold"/>
                                        <p:tgtEl>
                                          <p:spTgt spid="209">
                                            <p:txEl>
                                              <p:pRg st="7" end="7"/>
                                            </p:txEl>
                                          </p:spTgt>
                                        </p:tgtEl>
                                        <p:attrNameLst>
                                          <p:attrName>style.visibility</p:attrName>
                                        </p:attrNameLst>
                                      </p:cBhvr>
                                      <p:to>
                                        <p:strVal val="visible"/>
                                      </p:to>
                                    </p:set>
                                    <p:animEffect filter="fade" transition="in">
                                      <p:cBhvr>
                                        <p:cTn id="44" dur="1000"/>
                                        <p:tgtEl>
                                          <p:spTgt spid="209">
                                            <p:txEl>
                                              <p:pRg st="7" end="7"/>
                                            </p:txEl>
                                          </p:spTgt>
                                        </p:tgtEl>
                                      </p:cBhvr>
                                    </p:animEffect>
                                  </p:childTnLst>
                                </p:cTn>
                              </p:par>
                            </p:childTnLst>
                          </p:cTn>
                        </p:par>
                        <p:par>
                          <p:cTn id="45" fill="hold">
                            <p:stCondLst>
                              <p:cond delay="1000"/>
                            </p:stCondLst>
                            <p:childTnLst>
                              <p:par>
                                <p:cTn id="46" presetClass="entr" nodeType="afterEffect" presetID="10" grpId="2" fill="hold">
                                  <p:stCondLst>
                                    <p:cond delay="0"/>
                                  </p:stCondLst>
                                  <p:iterate type="el" backwards="0">
                                    <p:tmAbs val="0"/>
                                  </p:iterate>
                                  <p:childTnLst>
                                    <p:set>
                                      <p:cBhvr>
                                        <p:cTn id="47" fill="hold"/>
                                        <p:tgtEl>
                                          <p:spTgt spid="210"/>
                                        </p:tgtEl>
                                        <p:attrNameLst>
                                          <p:attrName>style.visibility</p:attrName>
                                        </p:attrNameLst>
                                      </p:cBhvr>
                                      <p:to>
                                        <p:strVal val="visible"/>
                                      </p:to>
                                    </p:set>
                                    <p:animEffect filter="fade" transition="in">
                                      <p:cBhvr>
                                        <p:cTn id="48"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9" grpId="1"/>
      <p:bldP build="whole" bldLvl="1" animBg="1" rev="0" advAuto="0" spid="210" grpId="2"/>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Measurement operator"/>
          <p:cNvSpPr txBox="1"/>
          <p:nvPr>
            <p:ph type="title"/>
          </p:nvPr>
        </p:nvSpPr>
        <p:spPr>
          <a:xfrm>
            <a:off x="1270000" y="838200"/>
            <a:ext cx="21844000" cy="1549400"/>
          </a:xfrm>
          <a:prstGeom prst="rect">
            <a:avLst/>
          </a:prstGeom>
        </p:spPr>
        <p:txBody>
          <a:bodyPr/>
          <a:lstStyle>
            <a:lvl1pPr>
              <a:defRPr spc="-249" sz="8300"/>
            </a:lvl1pPr>
          </a:lstStyle>
          <a:p>
            <a:pPr/>
            <a:r>
              <a:t>Measurement operator</a:t>
            </a:r>
          </a:p>
        </p:txBody>
      </p:sp>
      <p:sp>
        <p:nvSpPr>
          <p:cNvPr id="213" name="Make once time measurement on a qubit…"/>
          <p:cNvSpPr txBox="1"/>
          <p:nvPr>
            <p:ph type="body" idx="1"/>
          </p:nvPr>
        </p:nvSpPr>
        <p:spPr>
          <a:xfrm>
            <a:off x="1270000" y="2601917"/>
            <a:ext cx="21844000" cy="10376057"/>
          </a:xfrm>
          <a:prstGeom prst="rect">
            <a:avLst/>
          </a:prstGeom>
        </p:spPr>
        <p:txBody>
          <a:bodyPr/>
          <a:lstStyle/>
          <a:p>
            <a:pPr marL="547158" indent="-547158">
              <a:defRPr sz="4700"/>
            </a:pPr>
            <a:r>
              <a:t>Make once time measurement on a qubit</a:t>
            </a:r>
          </a:p>
          <a:p>
            <a:pPr marL="547158" indent="-547158">
              <a:defRPr sz="4700"/>
            </a:pPr>
            <a:r>
              <a:t>Records the result in classical bit</a:t>
            </a:r>
          </a:p>
        </p:txBody>
      </p:sp>
      <p:pic>
        <p:nvPicPr>
          <p:cNvPr id="214" name="Image" descr="Image"/>
          <p:cNvPicPr>
            <a:picLocks noChangeAspect="1"/>
          </p:cNvPicPr>
          <p:nvPr/>
        </p:nvPicPr>
        <p:blipFill>
          <a:blip r:embed="rId2">
            <a:extLst/>
          </a:blip>
          <a:stretch>
            <a:fillRect/>
          </a:stretch>
        </p:blipFill>
        <p:spPr>
          <a:xfrm>
            <a:off x="17152822" y="8003244"/>
            <a:ext cx="3818226" cy="359914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13">
                                            <p:bg/>
                                          </p:spTgt>
                                        </p:tgtEl>
                                        <p:attrNameLst>
                                          <p:attrName>style.visibility</p:attrName>
                                        </p:attrNameLst>
                                      </p:cBhvr>
                                      <p:to>
                                        <p:strVal val="visible"/>
                                      </p:to>
                                    </p:set>
                                    <p:animEffect filter="fade" transition="in">
                                      <p:cBhvr>
                                        <p:cTn id="7" dur="1000"/>
                                        <p:tgtEl>
                                          <p:spTgt spid="213">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213">
                                            <p:txEl>
                                              <p:pRg st="0" end="0"/>
                                            </p:txEl>
                                          </p:spTgt>
                                        </p:tgtEl>
                                        <p:attrNameLst>
                                          <p:attrName>style.visibility</p:attrName>
                                        </p:attrNameLst>
                                      </p:cBhvr>
                                      <p:to>
                                        <p:strVal val="visible"/>
                                      </p:to>
                                    </p:set>
                                    <p:animEffect filter="fade" transition="in">
                                      <p:cBhvr>
                                        <p:cTn id="10" dur="1000"/>
                                        <p:tgtEl>
                                          <p:spTgt spid="213">
                                            <p:txEl>
                                              <p:pRg st="0" end="0"/>
                                            </p:txEl>
                                          </p:spTgt>
                                        </p:tgtEl>
                                      </p:cBhvr>
                                    </p:animEffect>
                                  </p:childTnLst>
                                </p:cTn>
                              </p:par>
                            </p:childTnLst>
                          </p:cTn>
                        </p:par>
                        <p:par>
                          <p:cTn id="11" fill="hold">
                            <p:stCondLst>
                              <p:cond delay="1000"/>
                            </p:stCondLst>
                            <p:childTnLst>
                              <p:par>
                                <p:cTn id="12" presetClass="entr" nodeType="afterEffect" presetID="10" grpId="2" fill="hold">
                                  <p:stCondLst>
                                    <p:cond delay="0"/>
                                  </p:stCondLst>
                                  <p:iterate type="el" backwards="0">
                                    <p:tmAbs val="0"/>
                                  </p:iterate>
                                  <p:childTnLst>
                                    <p:set>
                                      <p:cBhvr>
                                        <p:cTn id="13" fill="hold"/>
                                        <p:tgtEl>
                                          <p:spTgt spid="214"/>
                                        </p:tgtEl>
                                        <p:attrNameLst>
                                          <p:attrName>style.visibility</p:attrName>
                                        </p:attrNameLst>
                                      </p:cBhvr>
                                      <p:to>
                                        <p:strVal val="visible"/>
                                      </p:to>
                                    </p:set>
                                    <p:animEffect filter="fade" transition="in">
                                      <p:cBhvr>
                                        <p:cTn id="14" dur="1000"/>
                                        <p:tgtEl>
                                          <p:spTgt spid="214"/>
                                        </p:tgtEl>
                                      </p:cBhvr>
                                    </p:animEffect>
                                  </p:childTnLst>
                                </p:cTn>
                              </p:par>
                            </p:childTnLst>
                          </p:cTn>
                        </p:par>
                      </p:childTnLst>
                    </p:cTn>
                  </p:par>
                  <p:par>
                    <p:cTn id="15" fill="hold">
                      <p:stCondLst>
                        <p:cond delay="indefinite"/>
                      </p:stCondLst>
                      <p:childTnLst>
                        <p:par>
                          <p:cTn id="16" fill="hold">
                            <p:stCondLst>
                              <p:cond delay="0"/>
                            </p:stCondLst>
                            <p:childTnLst>
                              <p:par>
                                <p:cTn id="17" presetClass="entr" nodeType="clickEffect" presetID="10" grpId="1" fill="hold">
                                  <p:stCondLst>
                                    <p:cond delay="0"/>
                                  </p:stCondLst>
                                  <p:iterate type="el" backwards="0">
                                    <p:tmAbs val="0"/>
                                  </p:iterate>
                                  <p:childTnLst>
                                    <p:set>
                                      <p:cBhvr>
                                        <p:cTn id="18" fill="hold"/>
                                        <p:tgtEl>
                                          <p:spTgt spid="213">
                                            <p:txEl>
                                              <p:pRg st="1" end="1"/>
                                            </p:txEl>
                                          </p:spTgt>
                                        </p:tgtEl>
                                        <p:attrNameLst>
                                          <p:attrName>style.visibility</p:attrName>
                                        </p:attrNameLst>
                                      </p:cBhvr>
                                      <p:to>
                                        <p:strVal val="visible"/>
                                      </p:to>
                                    </p:set>
                                    <p:animEffect filter="fade" transition="in">
                                      <p:cBhvr>
                                        <p:cTn id="19" dur="1000"/>
                                        <p:tgtEl>
                                          <p:spTgt spid="213">
                                            <p:txEl>
                                              <p:pRg st="1" end="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13" grpId="1"/>
      <p:bldP build="whole" bldLvl="1" animBg="1" rev="0" advAuto="0" spid="214" grpId="2"/>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Running Hello World"/>
          <p:cNvSpPr txBox="1"/>
          <p:nvPr>
            <p:ph type="title"/>
          </p:nvPr>
        </p:nvSpPr>
        <p:spPr>
          <a:xfrm>
            <a:off x="1270000" y="838200"/>
            <a:ext cx="21844000" cy="1549400"/>
          </a:xfrm>
          <a:prstGeom prst="rect">
            <a:avLst/>
          </a:prstGeom>
        </p:spPr>
        <p:txBody>
          <a:bodyPr/>
          <a:lstStyle/>
          <a:p>
            <a:pPr lvl="1">
              <a:defRPr spc="-249" sz="8300">
                <a:gradFill flip="none" rotWithShape="1">
                  <a:gsLst>
                    <a:gs pos="0">
                      <a:srgbClr val="5E03FF"/>
                    </a:gs>
                    <a:gs pos="100000">
                      <a:srgbClr val="FF00F7"/>
                    </a:gs>
                  </a:gsLst>
                  <a:lin ang="3960000" scaled="0"/>
                </a:gradFill>
              </a:defRPr>
            </a:pPr>
            <a:r>
              <a:t>Running Hello World</a:t>
            </a:r>
          </a:p>
        </p:txBody>
      </p:sp>
      <p:sp>
        <p:nvSpPr>
          <p:cNvPr id="217" name="Writing ‘Hello World’ program…"/>
          <p:cNvSpPr txBox="1"/>
          <p:nvPr>
            <p:ph type="body" idx="1"/>
          </p:nvPr>
        </p:nvSpPr>
        <p:spPr>
          <a:xfrm>
            <a:off x="1270000" y="2601917"/>
            <a:ext cx="21844000" cy="10376057"/>
          </a:xfrm>
          <a:prstGeom prst="rect">
            <a:avLst/>
          </a:prstGeom>
        </p:spPr>
        <p:txBody>
          <a:bodyPr/>
          <a:lstStyle/>
          <a:p>
            <a:pPr marL="254000" indent="-127000">
              <a:buAutoNum type="arabicPeriod" startAt="1"/>
              <a:defRPr sz="4700"/>
            </a:pPr>
            <a:r>
              <a:t> Writing ‘Hello World’ program</a:t>
            </a:r>
          </a:p>
          <a:p>
            <a:pPr marL="254000" indent="-127000">
              <a:buAutoNum type="arabicPeriod" startAt="1"/>
              <a:defRPr sz="4700"/>
            </a:pPr>
            <a:r>
              <a:t> Visualising the program</a:t>
            </a:r>
          </a:p>
          <a:p>
            <a:pPr marL="254000" indent="-127000">
              <a:buAutoNum type="arabicPeriod" startAt="1"/>
              <a:defRPr sz="4700"/>
            </a:pPr>
            <a:r>
              <a:t> Running ‘Hello World’ program on Simulator</a:t>
            </a:r>
          </a:p>
          <a:p>
            <a:pPr marL="254000" indent="-127000">
              <a:buAutoNum type="arabicPeriod" startAt="1"/>
              <a:defRPr sz="4700"/>
            </a:pPr>
            <a:r>
              <a:t> Running ‘Hello World’ program on Quantum Computer</a:t>
            </a:r>
          </a:p>
          <a:p>
            <a:pPr marL="0" indent="0" algn="ctr" defTabSz="2438338">
              <a:lnSpc>
                <a:spcPct val="90000"/>
              </a:lnSpc>
              <a:spcBef>
                <a:spcPts val="25000"/>
              </a:spcBef>
              <a:buClrTx/>
              <a:buSzTx/>
              <a:buNone/>
              <a:defRPr spc="-348" sz="11600">
                <a:gradFill flip="none" rotWithShape="1">
                  <a:gsLst>
                    <a:gs pos="0">
                      <a:srgbClr val="1E98FD"/>
                    </a:gs>
                    <a:gs pos="100000">
                      <a:srgbClr val="FF00F7"/>
                    </a:gs>
                  </a:gsLst>
                  <a:lin ang="3960000" scaled="0"/>
                </a:gradFill>
                <a:latin typeface="+mn-lt"/>
                <a:ea typeface="+mn-ea"/>
                <a:cs typeface="+mn-cs"/>
                <a:sym typeface="Graphik Semibold"/>
              </a:defRPr>
            </a:pPr>
            <a:r>
              <a:t> </a:t>
            </a:r>
            <a:r>
              <a:rPr u="sng">
                <a:hlinkClick r:id="rId3" invalidUrl="" action="" tgtFrame="" tooltip="" history="1" highlightClick="0" endSnd="0"/>
              </a:rPr>
              <a:t>Demo</a:t>
            </a:r>
          </a:p>
        </p:txBody>
      </p:sp>
      <p:sp>
        <p:nvSpPr>
          <p:cNvPr id="218" name="Source"/>
          <p:cNvSpPr txBox="1"/>
          <p:nvPr/>
        </p:nvSpPr>
        <p:spPr>
          <a:xfrm>
            <a:off x="14523155" y="10379024"/>
            <a:ext cx="3459633" cy="14629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pc="-242" sz="8100" u="sng">
                <a:gradFill flip="none" rotWithShape="1">
                  <a:gsLst>
                    <a:gs pos="0">
                      <a:srgbClr val="FF00D8"/>
                    </a:gs>
                    <a:gs pos="100000">
                      <a:srgbClr val="FF542E"/>
                    </a:gs>
                  </a:gsLst>
                  <a:lin ang="3960000" scaled="0"/>
                </a:gradFill>
                <a:latin typeface="+mn-lt"/>
                <a:ea typeface="+mn-ea"/>
                <a:cs typeface="+mn-cs"/>
                <a:sym typeface="Graphik Semibold"/>
                <a:hlinkClick r:id="rId4" invalidUrl="" action="" tgtFrame="" tooltip="" history="1" highlightClick="0" endSnd="0"/>
              </a:defRPr>
            </a:lvl1pPr>
          </a:lstStyle>
          <a:p>
            <a:pPr>
              <a:defRPr u="none"/>
            </a:pPr>
            <a:r>
              <a:rPr u="sng">
                <a:hlinkClick r:id="rId4" invalidUrl="" action="" tgtFrame="" tooltip="" history="1" highlightClick="0" endSnd="0"/>
              </a:rPr>
              <a:t>Source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17">
                                            <p:bg/>
                                          </p:spTgt>
                                        </p:tgtEl>
                                        <p:attrNameLst>
                                          <p:attrName>style.visibility</p:attrName>
                                        </p:attrNameLst>
                                      </p:cBhvr>
                                      <p:to>
                                        <p:strVal val="visible"/>
                                      </p:to>
                                    </p:set>
                                    <p:animEffect filter="fade" transition="in">
                                      <p:cBhvr>
                                        <p:cTn id="7" dur="1000"/>
                                        <p:tgtEl>
                                          <p:spTgt spid="217">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217">
                                            <p:txEl>
                                              <p:pRg st="0" end="0"/>
                                            </p:txEl>
                                          </p:spTgt>
                                        </p:tgtEl>
                                        <p:attrNameLst>
                                          <p:attrName>style.visibility</p:attrName>
                                        </p:attrNameLst>
                                      </p:cBhvr>
                                      <p:to>
                                        <p:strVal val="visible"/>
                                      </p:to>
                                    </p:set>
                                    <p:animEffect filter="fade" transition="in">
                                      <p:cBhvr>
                                        <p:cTn id="10" dur="1000"/>
                                        <p:tgtEl>
                                          <p:spTgt spid="21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217">
                                            <p:txEl>
                                              <p:pRg st="1" end="1"/>
                                            </p:txEl>
                                          </p:spTgt>
                                        </p:tgtEl>
                                        <p:attrNameLst>
                                          <p:attrName>style.visibility</p:attrName>
                                        </p:attrNameLst>
                                      </p:cBhvr>
                                      <p:to>
                                        <p:strVal val="visible"/>
                                      </p:to>
                                    </p:set>
                                    <p:animEffect filter="fade" transition="in">
                                      <p:cBhvr>
                                        <p:cTn id="15" dur="1000"/>
                                        <p:tgtEl>
                                          <p:spTgt spid="21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217">
                                            <p:txEl>
                                              <p:pRg st="2" end="2"/>
                                            </p:txEl>
                                          </p:spTgt>
                                        </p:tgtEl>
                                        <p:attrNameLst>
                                          <p:attrName>style.visibility</p:attrName>
                                        </p:attrNameLst>
                                      </p:cBhvr>
                                      <p:to>
                                        <p:strVal val="visible"/>
                                      </p:to>
                                    </p:set>
                                    <p:animEffect filter="fade" transition="in">
                                      <p:cBhvr>
                                        <p:cTn id="20" dur="1000"/>
                                        <p:tgtEl>
                                          <p:spTgt spid="21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217">
                                            <p:txEl>
                                              <p:pRg st="3" end="3"/>
                                            </p:txEl>
                                          </p:spTgt>
                                        </p:tgtEl>
                                        <p:attrNameLst>
                                          <p:attrName>style.visibility</p:attrName>
                                        </p:attrNameLst>
                                      </p:cBhvr>
                                      <p:to>
                                        <p:strVal val="visible"/>
                                      </p:to>
                                    </p:set>
                                    <p:animEffect filter="fade" transition="in">
                                      <p:cBhvr>
                                        <p:cTn id="25" dur="1000"/>
                                        <p:tgtEl>
                                          <p:spTgt spid="217">
                                            <p:txEl>
                                              <p:pRg st="3" end="3"/>
                                            </p:txEl>
                                          </p:spTgt>
                                        </p:tgtEl>
                                      </p:cBhvr>
                                    </p:animEffect>
                                  </p:childTnLst>
                                </p:cTn>
                              </p:par>
                            </p:childTnLst>
                          </p:cTn>
                        </p:par>
                        <p:par>
                          <p:cTn id="26" fill="hold">
                            <p:stCondLst>
                              <p:cond delay="1000"/>
                            </p:stCondLst>
                            <p:childTnLst>
                              <p:par>
                                <p:cTn id="27" presetClass="entr" nodeType="afterEffect" presetID="10" grpId="1" fill="hold">
                                  <p:stCondLst>
                                    <p:cond delay="0"/>
                                  </p:stCondLst>
                                  <p:iterate type="el" backwards="0">
                                    <p:tmAbs val="0"/>
                                  </p:iterate>
                                  <p:childTnLst>
                                    <p:set>
                                      <p:cBhvr>
                                        <p:cTn id="28" fill="hold"/>
                                        <p:tgtEl>
                                          <p:spTgt spid="217">
                                            <p:txEl>
                                              <p:pRg st="4" end="4"/>
                                            </p:txEl>
                                          </p:spTgt>
                                        </p:tgtEl>
                                        <p:attrNameLst>
                                          <p:attrName>style.visibility</p:attrName>
                                        </p:attrNameLst>
                                      </p:cBhvr>
                                      <p:to>
                                        <p:strVal val="visible"/>
                                      </p:to>
                                    </p:set>
                                    <p:animEffect filter="fade" transition="in">
                                      <p:cBhvr>
                                        <p:cTn id="29" dur="1000"/>
                                        <p:tgtEl>
                                          <p:spTgt spid="217">
                                            <p:txEl>
                                              <p:pRg st="4" end="4"/>
                                            </p:txEl>
                                          </p:spTgt>
                                        </p:tgtEl>
                                      </p:cBhvr>
                                    </p:animEffect>
                                  </p:childTnLst>
                                </p:cTn>
                              </p:par>
                            </p:childTnLst>
                          </p:cTn>
                        </p:par>
                        <p:par>
                          <p:cTn id="30" fill="hold">
                            <p:stCondLst>
                              <p:cond delay="2000"/>
                            </p:stCondLst>
                            <p:childTnLst>
                              <p:par>
                                <p:cTn id="31" presetClass="entr" nodeType="afterEffect" presetID="10" grpId="2" fill="hold">
                                  <p:stCondLst>
                                    <p:cond delay="0"/>
                                  </p:stCondLst>
                                  <p:iterate type="el" backwards="0">
                                    <p:tmAbs val="0"/>
                                  </p:iterate>
                                  <p:childTnLst>
                                    <p:set>
                                      <p:cBhvr>
                                        <p:cTn id="32" fill="hold"/>
                                        <p:tgtEl>
                                          <p:spTgt spid="218"/>
                                        </p:tgtEl>
                                        <p:attrNameLst>
                                          <p:attrName>style.visibility</p:attrName>
                                        </p:attrNameLst>
                                      </p:cBhvr>
                                      <p:to>
                                        <p:strVal val="visible"/>
                                      </p:to>
                                    </p:set>
                                    <p:animEffect filter="fade" transition="in">
                                      <p:cBhvr>
                                        <p:cTn id="33"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17" grpId="1"/>
      <p:bldP build="whole" bldLvl="1" animBg="1" rev="0" advAuto="0" spid="218" grpId="2"/>
    </p:bldLst>
  </p:timing>
</p:sld>
</file>

<file path=ppt/theme/theme1.xml><?xml version="1.0" encoding="utf-8"?>
<a:theme xmlns:a="http://schemas.openxmlformats.org/drawingml/2006/main" xmlns:r="http://schemas.openxmlformats.org/officeDocument/2006/relationships"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